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8" r:id="rId1"/>
  </p:sldMasterIdLst>
  <p:notesMasterIdLst>
    <p:notesMasterId r:id="rId34"/>
  </p:notesMasterIdLst>
  <p:sldIdLst>
    <p:sldId id="256" r:id="rId2"/>
    <p:sldId id="263" r:id="rId3"/>
    <p:sldId id="262" r:id="rId4"/>
    <p:sldId id="293" r:id="rId5"/>
    <p:sldId id="296" r:id="rId6"/>
    <p:sldId id="324" r:id="rId7"/>
    <p:sldId id="264" r:id="rId8"/>
    <p:sldId id="328" r:id="rId9"/>
    <p:sldId id="415" r:id="rId10"/>
    <p:sldId id="404" r:id="rId11"/>
    <p:sldId id="405" r:id="rId12"/>
    <p:sldId id="392" r:id="rId13"/>
    <p:sldId id="389" r:id="rId14"/>
    <p:sldId id="393" r:id="rId15"/>
    <p:sldId id="391" r:id="rId16"/>
    <p:sldId id="414" r:id="rId17"/>
    <p:sldId id="394" r:id="rId18"/>
    <p:sldId id="399" r:id="rId19"/>
    <p:sldId id="370" r:id="rId20"/>
    <p:sldId id="354" r:id="rId21"/>
    <p:sldId id="340" r:id="rId22"/>
    <p:sldId id="395" r:id="rId23"/>
    <p:sldId id="406" r:id="rId24"/>
    <p:sldId id="403" r:id="rId25"/>
    <p:sldId id="402" r:id="rId26"/>
    <p:sldId id="378" r:id="rId27"/>
    <p:sldId id="407" r:id="rId28"/>
    <p:sldId id="412" r:id="rId29"/>
    <p:sldId id="413" r:id="rId30"/>
    <p:sldId id="410" r:id="rId31"/>
    <p:sldId id="355" r:id="rId32"/>
    <p:sldId id="268" r:id="rId33"/>
  </p:sldIdLst>
  <p:sldSz cx="9144000" cy="6858000" type="screen4x3"/>
  <p:notesSz cx="6858000" cy="9144000"/>
  <p:defaultTextStyle>
    <a:defPPr>
      <a:defRPr lang="en-US"/>
    </a:defPPr>
    <a:lvl1pPr marL="0" algn="l" defTabSz="914229" rtl="0" eaLnBrk="1" latinLnBrk="0" hangingPunct="1">
      <a:defRPr sz="1800" kern="1200">
        <a:solidFill>
          <a:schemeClr val="tx1"/>
        </a:solidFill>
        <a:latin typeface="+mn-lt"/>
        <a:ea typeface="+mn-ea"/>
        <a:cs typeface="+mn-cs"/>
      </a:defRPr>
    </a:lvl1pPr>
    <a:lvl2pPr marL="457114" algn="l" defTabSz="914229" rtl="0" eaLnBrk="1" latinLnBrk="0" hangingPunct="1">
      <a:defRPr sz="1800" kern="1200">
        <a:solidFill>
          <a:schemeClr val="tx1"/>
        </a:solidFill>
        <a:latin typeface="+mn-lt"/>
        <a:ea typeface="+mn-ea"/>
        <a:cs typeface="+mn-cs"/>
      </a:defRPr>
    </a:lvl2pPr>
    <a:lvl3pPr marL="914229" algn="l" defTabSz="914229" rtl="0" eaLnBrk="1" latinLnBrk="0" hangingPunct="1">
      <a:defRPr sz="1800" kern="1200">
        <a:solidFill>
          <a:schemeClr val="tx1"/>
        </a:solidFill>
        <a:latin typeface="+mn-lt"/>
        <a:ea typeface="+mn-ea"/>
        <a:cs typeface="+mn-cs"/>
      </a:defRPr>
    </a:lvl3pPr>
    <a:lvl4pPr marL="1371347" algn="l" defTabSz="914229" rtl="0" eaLnBrk="1" latinLnBrk="0" hangingPunct="1">
      <a:defRPr sz="1800" kern="1200">
        <a:solidFill>
          <a:schemeClr val="tx1"/>
        </a:solidFill>
        <a:latin typeface="+mn-lt"/>
        <a:ea typeface="+mn-ea"/>
        <a:cs typeface="+mn-cs"/>
      </a:defRPr>
    </a:lvl4pPr>
    <a:lvl5pPr marL="1828459" algn="l" defTabSz="914229" rtl="0" eaLnBrk="1" latinLnBrk="0" hangingPunct="1">
      <a:defRPr sz="1800" kern="1200">
        <a:solidFill>
          <a:schemeClr val="tx1"/>
        </a:solidFill>
        <a:latin typeface="+mn-lt"/>
        <a:ea typeface="+mn-ea"/>
        <a:cs typeface="+mn-cs"/>
      </a:defRPr>
    </a:lvl5pPr>
    <a:lvl6pPr marL="2285577" algn="l" defTabSz="914229" rtl="0" eaLnBrk="1" latinLnBrk="0" hangingPunct="1">
      <a:defRPr sz="1800" kern="1200">
        <a:solidFill>
          <a:schemeClr val="tx1"/>
        </a:solidFill>
        <a:latin typeface="+mn-lt"/>
        <a:ea typeface="+mn-ea"/>
        <a:cs typeface="+mn-cs"/>
      </a:defRPr>
    </a:lvl6pPr>
    <a:lvl7pPr marL="2742692" algn="l" defTabSz="914229" rtl="0" eaLnBrk="1" latinLnBrk="0" hangingPunct="1">
      <a:defRPr sz="1800" kern="1200">
        <a:solidFill>
          <a:schemeClr val="tx1"/>
        </a:solidFill>
        <a:latin typeface="+mn-lt"/>
        <a:ea typeface="+mn-ea"/>
        <a:cs typeface="+mn-cs"/>
      </a:defRPr>
    </a:lvl7pPr>
    <a:lvl8pPr marL="3199808" algn="l" defTabSz="914229" rtl="0" eaLnBrk="1" latinLnBrk="0" hangingPunct="1">
      <a:defRPr sz="1800" kern="1200">
        <a:solidFill>
          <a:schemeClr val="tx1"/>
        </a:solidFill>
        <a:latin typeface="+mn-lt"/>
        <a:ea typeface="+mn-ea"/>
        <a:cs typeface="+mn-cs"/>
      </a:defRPr>
    </a:lvl8pPr>
    <a:lvl9pPr marL="3656924" algn="l" defTabSz="914229"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FE09898-3CD6-4F7E-A154-BC86915658DB}">
          <p14:sldIdLst>
            <p14:sldId id="256"/>
            <p14:sldId id="263"/>
            <p14:sldId id="262"/>
            <p14:sldId id="293"/>
            <p14:sldId id="296"/>
            <p14:sldId id="324"/>
            <p14:sldId id="264"/>
            <p14:sldId id="328"/>
            <p14:sldId id="415"/>
            <p14:sldId id="404"/>
            <p14:sldId id="405"/>
            <p14:sldId id="392"/>
            <p14:sldId id="389"/>
            <p14:sldId id="393"/>
            <p14:sldId id="391"/>
            <p14:sldId id="414"/>
            <p14:sldId id="394"/>
            <p14:sldId id="399"/>
            <p14:sldId id="370"/>
            <p14:sldId id="354"/>
            <p14:sldId id="340"/>
            <p14:sldId id="395"/>
            <p14:sldId id="406"/>
            <p14:sldId id="403"/>
            <p14:sldId id="402"/>
            <p14:sldId id="378"/>
            <p14:sldId id="407"/>
            <p14:sldId id="412"/>
            <p14:sldId id="413"/>
            <p14:sldId id="410"/>
            <p14:sldId id="355"/>
          </p14:sldIdLst>
        </p14:section>
        <p14:section name="Untitled Section" id="{AE38E691-B315-4D1F-BA87-8833A618772F}">
          <p14:sldIdLst>
            <p14:sldId id="26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34ED"/>
    <a:srgbClr val="407ED8"/>
    <a:srgbClr val="000099"/>
    <a:srgbClr val="003399"/>
    <a:srgbClr val="008000"/>
    <a:srgbClr val="E7758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64" autoAdjust="0"/>
    <p:restoredTop sz="94671" autoAdjust="0"/>
  </p:normalViewPr>
  <p:slideViewPr>
    <p:cSldViewPr>
      <p:cViewPr>
        <p:scale>
          <a:sx n="110" d="100"/>
          <a:sy n="110" d="100"/>
        </p:scale>
        <p:origin x="120" y="1638"/>
      </p:cViewPr>
      <p:guideLst>
        <p:guide orient="horz" pos="2160"/>
        <p:guide pos="2880"/>
      </p:guideLst>
    </p:cSldViewPr>
  </p:slideViewPr>
  <p:outlineViewPr>
    <p:cViewPr>
      <p:scale>
        <a:sx n="33" d="100"/>
        <a:sy n="33" d="100"/>
      </p:scale>
      <p:origin x="0" y="499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A7946C-2DBC-4288-9435-95AC5B3B36FA}" type="datetimeFigureOut">
              <a:rPr lang="en-US" smtClean="0"/>
              <a:t>5/25/2016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51E1B2-8630-4208-8269-E59822195AAD}" type="slidenum">
              <a:rPr lang="en-US" smtClean="0"/>
              <a:t>‹#›</a:t>
            </a:fld>
            <a:endParaRPr lang="en-US"/>
          </a:p>
        </p:txBody>
      </p:sp>
    </p:spTree>
    <p:extLst>
      <p:ext uri="{BB962C8B-B14F-4D97-AF65-F5344CB8AC3E}">
        <p14:creationId xmlns:p14="http://schemas.microsoft.com/office/powerpoint/2010/main" val="1973446547"/>
      </p:ext>
    </p:extLst>
  </p:cSld>
  <p:clrMap bg1="lt1" tx1="dk1" bg2="lt2" tx2="dk2" accent1="accent1" accent2="accent2" accent3="accent3" accent4="accent4" accent5="accent5" accent6="accent6" hlink="hlink" folHlink="folHlink"/>
  <p:notesStyle>
    <a:lvl1pPr marL="0" algn="l" defTabSz="914229" rtl="0" eaLnBrk="1" latinLnBrk="0" hangingPunct="1">
      <a:defRPr sz="1200" kern="1200">
        <a:solidFill>
          <a:schemeClr val="tx1"/>
        </a:solidFill>
        <a:latin typeface="+mn-lt"/>
        <a:ea typeface="+mn-ea"/>
        <a:cs typeface="+mn-cs"/>
      </a:defRPr>
    </a:lvl1pPr>
    <a:lvl2pPr marL="457114" algn="l" defTabSz="914229" rtl="0" eaLnBrk="1" latinLnBrk="0" hangingPunct="1">
      <a:defRPr sz="1200" kern="1200">
        <a:solidFill>
          <a:schemeClr val="tx1"/>
        </a:solidFill>
        <a:latin typeface="+mn-lt"/>
        <a:ea typeface="+mn-ea"/>
        <a:cs typeface="+mn-cs"/>
      </a:defRPr>
    </a:lvl2pPr>
    <a:lvl3pPr marL="914229" algn="l" defTabSz="914229" rtl="0" eaLnBrk="1" latinLnBrk="0" hangingPunct="1">
      <a:defRPr sz="1200" kern="1200">
        <a:solidFill>
          <a:schemeClr val="tx1"/>
        </a:solidFill>
        <a:latin typeface="+mn-lt"/>
        <a:ea typeface="+mn-ea"/>
        <a:cs typeface="+mn-cs"/>
      </a:defRPr>
    </a:lvl3pPr>
    <a:lvl4pPr marL="1371347" algn="l" defTabSz="914229" rtl="0" eaLnBrk="1" latinLnBrk="0" hangingPunct="1">
      <a:defRPr sz="1200" kern="1200">
        <a:solidFill>
          <a:schemeClr val="tx1"/>
        </a:solidFill>
        <a:latin typeface="+mn-lt"/>
        <a:ea typeface="+mn-ea"/>
        <a:cs typeface="+mn-cs"/>
      </a:defRPr>
    </a:lvl4pPr>
    <a:lvl5pPr marL="1828459" algn="l" defTabSz="914229" rtl="0" eaLnBrk="1" latinLnBrk="0" hangingPunct="1">
      <a:defRPr sz="1200" kern="1200">
        <a:solidFill>
          <a:schemeClr val="tx1"/>
        </a:solidFill>
        <a:latin typeface="+mn-lt"/>
        <a:ea typeface="+mn-ea"/>
        <a:cs typeface="+mn-cs"/>
      </a:defRPr>
    </a:lvl5pPr>
    <a:lvl6pPr marL="2285577" algn="l" defTabSz="914229" rtl="0" eaLnBrk="1" latinLnBrk="0" hangingPunct="1">
      <a:defRPr sz="1200" kern="1200">
        <a:solidFill>
          <a:schemeClr val="tx1"/>
        </a:solidFill>
        <a:latin typeface="+mn-lt"/>
        <a:ea typeface="+mn-ea"/>
        <a:cs typeface="+mn-cs"/>
      </a:defRPr>
    </a:lvl6pPr>
    <a:lvl7pPr marL="2742692" algn="l" defTabSz="914229" rtl="0" eaLnBrk="1" latinLnBrk="0" hangingPunct="1">
      <a:defRPr sz="1200" kern="1200">
        <a:solidFill>
          <a:schemeClr val="tx1"/>
        </a:solidFill>
        <a:latin typeface="+mn-lt"/>
        <a:ea typeface="+mn-ea"/>
        <a:cs typeface="+mn-cs"/>
      </a:defRPr>
    </a:lvl7pPr>
    <a:lvl8pPr marL="3199808" algn="l" defTabSz="914229" rtl="0" eaLnBrk="1" latinLnBrk="0" hangingPunct="1">
      <a:defRPr sz="1200" kern="1200">
        <a:solidFill>
          <a:schemeClr val="tx1"/>
        </a:solidFill>
        <a:latin typeface="+mn-lt"/>
        <a:ea typeface="+mn-ea"/>
        <a:cs typeface="+mn-cs"/>
      </a:defRPr>
    </a:lvl8pPr>
    <a:lvl9pPr marL="3656924" algn="l" defTabSz="91422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Greg - Intro</a:t>
            </a:r>
            <a:endParaRPr lang="en-US" dirty="0"/>
          </a:p>
        </p:txBody>
      </p:sp>
      <p:sp>
        <p:nvSpPr>
          <p:cNvPr id="4" name="Slide Number Placeholder 3"/>
          <p:cNvSpPr>
            <a:spLocks noGrp="1"/>
          </p:cNvSpPr>
          <p:nvPr>
            <p:ph type="sldNum" sz="quarter" idx="10"/>
          </p:nvPr>
        </p:nvSpPr>
        <p:spPr/>
        <p:txBody>
          <a:bodyPr/>
          <a:lstStyle/>
          <a:p>
            <a:fld id="{FD51E1B2-8630-4208-8269-E59822195AAD}" type="slidenum">
              <a:rPr lang="en-US" smtClean="0"/>
              <a:t>1</a:t>
            </a:fld>
            <a:endParaRPr lang="en-US" dirty="0"/>
          </a:p>
        </p:txBody>
      </p:sp>
    </p:spTree>
    <p:extLst>
      <p:ext uri="{BB962C8B-B14F-4D97-AF65-F5344CB8AC3E}">
        <p14:creationId xmlns:p14="http://schemas.microsoft.com/office/powerpoint/2010/main" val="3920436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Greg</a:t>
            </a:r>
            <a:r>
              <a:rPr lang="en-US" baseline="0" dirty="0" smtClean="0"/>
              <a:t> leads into Brown with this</a:t>
            </a:r>
            <a:endParaRPr lang="en-US" dirty="0"/>
          </a:p>
        </p:txBody>
      </p:sp>
      <p:sp>
        <p:nvSpPr>
          <p:cNvPr id="4" name="Slide Number Placeholder 3"/>
          <p:cNvSpPr>
            <a:spLocks noGrp="1"/>
          </p:cNvSpPr>
          <p:nvPr>
            <p:ph type="sldNum" sz="quarter" idx="10"/>
          </p:nvPr>
        </p:nvSpPr>
        <p:spPr/>
        <p:txBody>
          <a:bodyPr/>
          <a:lstStyle/>
          <a:p>
            <a:fld id="{FD51E1B2-8630-4208-8269-E59822195AAD}" type="slidenum">
              <a:rPr lang="en-US" smtClean="0"/>
              <a:t>13</a:t>
            </a:fld>
            <a:endParaRPr lang="en-US"/>
          </a:p>
        </p:txBody>
      </p:sp>
    </p:spTree>
    <p:extLst>
      <p:ext uri="{BB962C8B-B14F-4D97-AF65-F5344CB8AC3E}">
        <p14:creationId xmlns:p14="http://schemas.microsoft.com/office/powerpoint/2010/main" val="3472372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Greg</a:t>
            </a:r>
            <a:r>
              <a:rPr lang="en-US" baseline="0" dirty="0" smtClean="0"/>
              <a:t> leads into Brown with this</a:t>
            </a:r>
            <a:endParaRPr lang="en-US" dirty="0"/>
          </a:p>
        </p:txBody>
      </p:sp>
      <p:sp>
        <p:nvSpPr>
          <p:cNvPr id="4" name="Slide Number Placeholder 3"/>
          <p:cNvSpPr>
            <a:spLocks noGrp="1"/>
          </p:cNvSpPr>
          <p:nvPr>
            <p:ph type="sldNum" sz="quarter" idx="10"/>
          </p:nvPr>
        </p:nvSpPr>
        <p:spPr/>
        <p:txBody>
          <a:bodyPr/>
          <a:lstStyle/>
          <a:p>
            <a:fld id="{FD51E1B2-8630-4208-8269-E59822195AAD}" type="slidenum">
              <a:rPr lang="en-US" smtClean="0"/>
              <a:t>14</a:t>
            </a:fld>
            <a:endParaRPr lang="en-US"/>
          </a:p>
        </p:txBody>
      </p:sp>
    </p:spTree>
    <p:extLst>
      <p:ext uri="{BB962C8B-B14F-4D97-AF65-F5344CB8AC3E}">
        <p14:creationId xmlns:p14="http://schemas.microsoft.com/office/powerpoint/2010/main" val="3472372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Greg</a:t>
            </a:r>
            <a:r>
              <a:rPr lang="en-US" baseline="0" dirty="0" smtClean="0"/>
              <a:t> leads into Brown with this</a:t>
            </a:r>
            <a:endParaRPr lang="en-US" dirty="0"/>
          </a:p>
        </p:txBody>
      </p:sp>
      <p:sp>
        <p:nvSpPr>
          <p:cNvPr id="4" name="Slide Number Placeholder 3"/>
          <p:cNvSpPr>
            <a:spLocks noGrp="1"/>
          </p:cNvSpPr>
          <p:nvPr>
            <p:ph type="sldNum" sz="quarter" idx="10"/>
          </p:nvPr>
        </p:nvSpPr>
        <p:spPr/>
        <p:txBody>
          <a:bodyPr/>
          <a:lstStyle/>
          <a:p>
            <a:fld id="{FD51E1B2-8630-4208-8269-E59822195AAD}" type="slidenum">
              <a:rPr lang="en-US" smtClean="0"/>
              <a:t>15</a:t>
            </a:fld>
            <a:endParaRPr lang="en-US"/>
          </a:p>
        </p:txBody>
      </p:sp>
    </p:spTree>
    <p:extLst>
      <p:ext uri="{BB962C8B-B14F-4D97-AF65-F5344CB8AC3E}">
        <p14:creationId xmlns:p14="http://schemas.microsoft.com/office/powerpoint/2010/main" val="3472372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Greg</a:t>
            </a:r>
            <a:r>
              <a:rPr lang="en-US" baseline="0" dirty="0" smtClean="0"/>
              <a:t> leads into Brown with this</a:t>
            </a:r>
            <a:endParaRPr lang="en-US" dirty="0"/>
          </a:p>
        </p:txBody>
      </p:sp>
      <p:sp>
        <p:nvSpPr>
          <p:cNvPr id="4" name="Slide Number Placeholder 3"/>
          <p:cNvSpPr>
            <a:spLocks noGrp="1"/>
          </p:cNvSpPr>
          <p:nvPr>
            <p:ph type="sldNum" sz="quarter" idx="10"/>
          </p:nvPr>
        </p:nvSpPr>
        <p:spPr/>
        <p:txBody>
          <a:bodyPr/>
          <a:lstStyle/>
          <a:p>
            <a:fld id="{FD51E1B2-8630-4208-8269-E59822195AAD}" type="slidenum">
              <a:rPr lang="en-US" smtClean="0"/>
              <a:t>16</a:t>
            </a:fld>
            <a:endParaRPr lang="en-US" dirty="0"/>
          </a:p>
        </p:txBody>
      </p:sp>
    </p:spTree>
    <p:extLst>
      <p:ext uri="{BB962C8B-B14F-4D97-AF65-F5344CB8AC3E}">
        <p14:creationId xmlns:p14="http://schemas.microsoft.com/office/powerpoint/2010/main" val="34723725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Greg</a:t>
            </a:r>
            <a:r>
              <a:rPr lang="en-US" baseline="0" dirty="0" smtClean="0"/>
              <a:t> leads into Brown with this</a:t>
            </a:r>
            <a:endParaRPr lang="en-US" dirty="0"/>
          </a:p>
        </p:txBody>
      </p:sp>
      <p:sp>
        <p:nvSpPr>
          <p:cNvPr id="4" name="Slide Number Placeholder 3"/>
          <p:cNvSpPr>
            <a:spLocks noGrp="1"/>
          </p:cNvSpPr>
          <p:nvPr>
            <p:ph type="sldNum" sz="quarter" idx="10"/>
          </p:nvPr>
        </p:nvSpPr>
        <p:spPr/>
        <p:txBody>
          <a:bodyPr/>
          <a:lstStyle/>
          <a:p>
            <a:fld id="{FD51E1B2-8630-4208-8269-E59822195AAD}" type="slidenum">
              <a:rPr lang="en-US" smtClean="0"/>
              <a:t>17</a:t>
            </a:fld>
            <a:endParaRPr lang="en-US" dirty="0"/>
          </a:p>
        </p:txBody>
      </p:sp>
    </p:spTree>
    <p:extLst>
      <p:ext uri="{BB962C8B-B14F-4D97-AF65-F5344CB8AC3E}">
        <p14:creationId xmlns:p14="http://schemas.microsoft.com/office/powerpoint/2010/main" val="34723725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Greg</a:t>
            </a:r>
            <a:r>
              <a:rPr lang="en-US" baseline="0" dirty="0" smtClean="0"/>
              <a:t> leads into Brown with this</a:t>
            </a:r>
            <a:endParaRPr lang="en-US" dirty="0"/>
          </a:p>
        </p:txBody>
      </p:sp>
      <p:sp>
        <p:nvSpPr>
          <p:cNvPr id="4" name="Slide Number Placeholder 3"/>
          <p:cNvSpPr>
            <a:spLocks noGrp="1"/>
          </p:cNvSpPr>
          <p:nvPr>
            <p:ph type="sldNum" sz="quarter" idx="10"/>
          </p:nvPr>
        </p:nvSpPr>
        <p:spPr/>
        <p:txBody>
          <a:bodyPr/>
          <a:lstStyle/>
          <a:p>
            <a:fld id="{FD51E1B2-8630-4208-8269-E59822195AAD}" type="slidenum">
              <a:rPr lang="en-US" smtClean="0"/>
              <a:t>18</a:t>
            </a:fld>
            <a:endParaRPr lang="en-US"/>
          </a:p>
        </p:txBody>
      </p:sp>
    </p:spTree>
    <p:extLst>
      <p:ext uri="{BB962C8B-B14F-4D97-AF65-F5344CB8AC3E}">
        <p14:creationId xmlns:p14="http://schemas.microsoft.com/office/powerpoint/2010/main" val="34723725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51E1B2-8630-4208-8269-E59822195AAD}" type="slidenum">
              <a:rPr lang="en-US" smtClean="0"/>
              <a:t>20</a:t>
            </a:fld>
            <a:endParaRPr lang="en-US"/>
          </a:p>
        </p:txBody>
      </p:sp>
    </p:spTree>
    <p:extLst>
      <p:ext uri="{BB962C8B-B14F-4D97-AF65-F5344CB8AC3E}">
        <p14:creationId xmlns:p14="http://schemas.microsoft.com/office/powerpoint/2010/main" val="35008259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Janet</a:t>
            </a:r>
            <a:endParaRPr lang="en-US" dirty="0"/>
          </a:p>
        </p:txBody>
      </p:sp>
      <p:sp>
        <p:nvSpPr>
          <p:cNvPr id="4" name="Slide Number Placeholder 3"/>
          <p:cNvSpPr>
            <a:spLocks noGrp="1"/>
          </p:cNvSpPr>
          <p:nvPr>
            <p:ph type="sldNum" sz="quarter" idx="10"/>
          </p:nvPr>
        </p:nvSpPr>
        <p:spPr/>
        <p:txBody>
          <a:bodyPr/>
          <a:lstStyle/>
          <a:p>
            <a:fld id="{FD51E1B2-8630-4208-8269-E59822195AAD}" type="slidenum">
              <a:rPr lang="en-US" smtClean="0"/>
              <a:t>21</a:t>
            </a:fld>
            <a:endParaRPr lang="en-US"/>
          </a:p>
        </p:txBody>
      </p:sp>
    </p:spTree>
    <p:extLst>
      <p:ext uri="{BB962C8B-B14F-4D97-AF65-F5344CB8AC3E}">
        <p14:creationId xmlns:p14="http://schemas.microsoft.com/office/powerpoint/2010/main" val="3803623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Janet</a:t>
            </a:r>
            <a:endParaRPr lang="en-US" dirty="0"/>
          </a:p>
        </p:txBody>
      </p:sp>
      <p:sp>
        <p:nvSpPr>
          <p:cNvPr id="4" name="Slide Number Placeholder 3"/>
          <p:cNvSpPr>
            <a:spLocks noGrp="1"/>
          </p:cNvSpPr>
          <p:nvPr>
            <p:ph type="sldNum" sz="quarter" idx="10"/>
          </p:nvPr>
        </p:nvSpPr>
        <p:spPr/>
        <p:txBody>
          <a:bodyPr/>
          <a:lstStyle/>
          <a:p>
            <a:fld id="{FD51E1B2-8630-4208-8269-E59822195AAD}" type="slidenum">
              <a:rPr lang="en-US" smtClean="0"/>
              <a:t>22</a:t>
            </a:fld>
            <a:endParaRPr lang="en-US"/>
          </a:p>
        </p:txBody>
      </p:sp>
    </p:spTree>
    <p:extLst>
      <p:ext uri="{BB962C8B-B14F-4D97-AF65-F5344CB8AC3E}">
        <p14:creationId xmlns:p14="http://schemas.microsoft.com/office/powerpoint/2010/main" val="34556876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Janet</a:t>
            </a:r>
            <a:endParaRPr lang="en-US" dirty="0"/>
          </a:p>
        </p:txBody>
      </p:sp>
      <p:sp>
        <p:nvSpPr>
          <p:cNvPr id="4" name="Slide Number Placeholder 3"/>
          <p:cNvSpPr>
            <a:spLocks noGrp="1"/>
          </p:cNvSpPr>
          <p:nvPr>
            <p:ph type="sldNum" sz="quarter" idx="10"/>
          </p:nvPr>
        </p:nvSpPr>
        <p:spPr/>
        <p:txBody>
          <a:bodyPr/>
          <a:lstStyle/>
          <a:p>
            <a:fld id="{FD51E1B2-8630-4208-8269-E59822195AAD}" type="slidenum">
              <a:rPr lang="en-US" smtClean="0"/>
              <a:t>23</a:t>
            </a:fld>
            <a:endParaRPr lang="en-US"/>
          </a:p>
        </p:txBody>
      </p:sp>
    </p:spTree>
    <p:extLst>
      <p:ext uri="{BB962C8B-B14F-4D97-AF65-F5344CB8AC3E}">
        <p14:creationId xmlns:p14="http://schemas.microsoft.com/office/powerpoint/2010/main" val="3455687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Greg</a:t>
            </a:r>
            <a:endParaRPr lang="en-US" dirty="0"/>
          </a:p>
        </p:txBody>
      </p:sp>
      <p:sp>
        <p:nvSpPr>
          <p:cNvPr id="4" name="Slide Number Placeholder 3"/>
          <p:cNvSpPr>
            <a:spLocks noGrp="1"/>
          </p:cNvSpPr>
          <p:nvPr>
            <p:ph type="sldNum" sz="quarter" idx="10"/>
          </p:nvPr>
        </p:nvSpPr>
        <p:spPr/>
        <p:txBody>
          <a:bodyPr/>
          <a:lstStyle/>
          <a:p>
            <a:fld id="{FD51E1B2-8630-4208-8269-E59822195AAD}" type="slidenum">
              <a:rPr lang="en-US" smtClean="0"/>
              <a:t>2</a:t>
            </a:fld>
            <a:endParaRPr lang="en-US" dirty="0"/>
          </a:p>
        </p:txBody>
      </p:sp>
    </p:spTree>
    <p:extLst>
      <p:ext uri="{BB962C8B-B14F-4D97-AF65-F5344CB8AC3E}">
        <p14:creationId xmlns:p14="http://schemas.microsoft.com/office/powerpoint/2010/main" val="9169309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Janet</a:t>
            </a:r>
            <a:endParaRPr lang="en-US" dirty="0"/>
          </a:p>
        </p:txBody>
      </p:sp>
      <p:sp>
        <p:nvSpPr>
          <p:cNvPr id="4" name="Slide Number Placeholder 3"/>
          <p:cNvSpPr>
            <a:spLocks noGrp="1"/>
          </p:cNvSpPr>
          <p:nvPr>
            <p:ph type="sldNum" sz="quarter" idx="10"/>
          </p:nvPr>
        </p:nvSpPr>
        <p:spPr/>
        <p:txBody>
          <a:bodyPr/>
          <a:lstStyle/>
          <a:p>
            <a:fld id="{FD51E1B2-8630-4208-8269-E59822195AAD}" type="slidenum">
              <a:rPr lang="en-US" smtClean="0"/>
              <a:t>24</a:t>
            </a:fld>
            <a:endParaRPr lang="en-US"/>
          </a:p>
        </p:txBody>
      </p:sp>
    </p:spTree>
    <p:extLst>
      <p:ext uri="{BB962C8B-B14F-4D97-AF65-F5344CB8AC3E}">
        <p14:creationId xmlns:p14="http://schemas.microsoft.com/office/powerpoint/2010/main" val="34556876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Janet</a:t>
            </a:r>
            <a:endParaRPr lang="en-US" dirty="0"/>
          </a:p>
        </p:txBody>
      </p:sp>
      <p:sp>
        <p:nvSpPr>
          <p:cNvPr id="4" name="Slide Number Placeholder 3"/>
          <p:cNvSpPr>
            <a:spLocks noGrp="1"/>
          </p:cNvSpPr>
          <p:nvPr>
            <p:ph type="sldNum" sz="quarter" idx="10"/>
          </p:nvPr>
        </p:nvSpPr>
        <p:spPr/>
        <p:txBody>
          <a:bodyPr/>
          <a:lstStyle/>
          <a:p>
            <a:fld id="{FD51E1B2-8630-4208-8269-E59822195AAD}" type="slidenum">
              <a:rPr lang="en-US" smtClean="0"/>
              <a:t>25</a:t>
            </a:fld>
            <a:endParaRPr lang="en-US"/>
          </a:p>
        </p:txBody>
      </p:sp>
    </p:spTree>
    <p:extLst>
      <p:ext uri="{BB962C8B-B14F-4D97-AF65-F5344CB8AC3E}">
        <p14:creationId xmlns:p14="http://schemas.microsoft.com/office/powerpoint/2010/main" val="34556876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Janet</a:t>
            </a:r>
            <a:endParaRPr lang="en-US" dirty="0"/>
          </a:p>
        </p:txBody>
      </p:sp>
      <p:sp>
        <p:nvSpPr>
          <p:cNvPr id="4" name="Slide Number Placeholder 3"/>
          <p:cNvSpPr>
            <a:spLocks noGrp="1"/>
          </p:cNvSpPr>
          <p:nvPr>
            <p:ph type="sldNum" sz="quarter" idx="10"/>
          </p:nvPr>
        </p:nvSpPr>
        <p:spPr/>
        <p:txBody>
          <a:bodyPr/>
          <a:lstStyle/>
          <a:p>
            <a:fld id="{FD51E1B2-8630-4208-8269-E59822195AAD}" type="slidenum">
              <a:rPr lang="en-US" smtClean="0"/>
              <a:t>27</a:t>
            </a:fld>
            <a:endParaRPr lang="en-US"/>
          </a:p>
        </p:txBody>
      </p:sp>
    </p:spTree>
    <p:extLst>
      <p:ext uri="{BB962C8B-B14F-4D97-AF65-F5344CB8AC3E}">
        <p14:creationId xmlns:p14="http://schemas.microsoft.com/office/powerpoint/2010/main" val="3803623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Greg</a:t>
            </a:r>
            <a:r>
              <a:rPr lang="en-US" baseline="0" dirty="0" smtClean="0"/>
              <a:t> leads into Brown with this</a:t>
            </a:r>
            <a:endParaRPr lang="en-US" dirty="0"/>
          </a:p>
        </p:txBody>
      </p:sp>
      <p:sp>
        <p:nvSpPr>
          <p:cNvPr id="4" name="Slide Number Placeholder 3"/>
          <p:cNvSpPr>
            <a:spLocks noGrp="1"/>
          </p:cNvSpPr>
          <p:nvPr>
            <p:ph type="sldNum" sz="quarter" idx="10"/>
          </p:nvPr>
        </p:nvSpPr>
        <p:spPr/>
        <p:txBody>
          <a:bodyPr/>
          <a:lstStyle/>
          <a:p>
            <a:fld id="{FD51E1B2-8630-4208-8269-E59822195AAD}" type="slidenum">
              <a:rPr lang="en-US" smtClean="0"/>
              <a:t>28</a:t>
            </a:fld>
            <a:endParaRPr lang="en-US"/>
          </a:p>
        </p:txBody>
      </p:sp>
    </p:spTree>
    <p:extLst>
      <p:ext uri="{BB962C8B-B14F-4D97-AF65-F5344CB8AC3E}">
        <p14:creationId xmlns:p14="http://schemas.microsoft.com/office/powerpoint/2010/main" val="34723725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Greg</a:t>
            </a:r>
            <a:r>
              <a:rPr lang="en-US" baseline="0" dirty="0" smtClean="0"/>
              <a:t> leads into Brown with this</a:t>
            </a:r>
            <a:endParaRPr lang="en-US" dirty="0"/>
          </a:p>
        </p:txBody>
      </p:sp>
      <p:sp>
        <p:nvSpPr>
          <p:cNvPr id="4" name="Slide Number Placeholder 3"/>
          <p:cNvSpPr>
            <a:spLocks noGrp="1"/>
          </p:cNvSpPr>
          <p:nvPr>
            <p:ph type="sldNum" sz="quarter" idx="10"/>
          </p:nvPr>
        </p:nvSpPr>
        <p:spPr/>
        <p:txBody>
          <a:bodyPr/>
          <a:lstStyle/>
          <a:p>
            <a:fld id="{FD51E1B2-8630-4208-8269-E59822195AAD}" type="slidenum">
              <a:rPr lang="en-US" smtClean="0"/>
              <a:t>29</a:t>
            </a:fld>
            <a:endParaRPr lang="en-US"/>
          </a:p>
        </p:txBody>
      </p:sp>
    </p:spTree>
    <p:extLst>
      <p:ext uri="{BB962C8B-B14F-4D97-AF65-F5344CB8AC3E}">
        <p14:creationId xmlns:p14="http://schemas.microsoft.com/office/powerpoint/2010/main" val="34723725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Greg</a:t>
            </a:r>
            <a:r>
              <a:rPr lang="en-US" baseline="0" dirty="0" smtClean="0"/>
              <a:t> leads into Brown with this</a:t>
            </a:r>
            <a:endParaRPr lang="en-US" dirty="0"/>
          </a:p>
        </p:txBody>
      </p:sp>
      <p:sp>
        <p:nvSpPr>
          <p:cNvPr id="4" name="Slide Number Placeholder 3"/>
          <p:cNvSpPr>
            <a:spLocks noGrp="1"/>
          </p:cNvSpPr>
          <p:nvPr>
            <p:ph type="sldNum" sz="quarter" idx="10"/>
          </p:nvPr>
        </p:nvSpPr>
        <p:spPr/>
        <p:txBody>
          <a:bodyPr/>
          <a:lstStyle/>
          <a:p>
            <a:fld id="{FD51E1B2-8630-4208-8269-E59822195AAD}" type="slidenum">
              <a:rPr lang="en-US" smtClean="0"/>
              <a:t>30</a:t>
            </a:fld>
            <a:endParaRPr lang="en-US"/>
          </a:p>
        </p:txBody>
      </p:sp>
    </p:spTree>
    <p:extLst>
      <p:ext uri="{BB962C8B-B14F-4D97-AF65-F5344CB8AC3E}">
        <p14:creationId xmlns:p14="http://schemas.microsoft.com/office/powerpoint/2010/main" val="34723725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51E1B2-8630-4208-8269-E59822195AAD}" type="slidenum">
              <a:rPr lang="en-US" smtClean="0"/>
              <a:t>31</a:t>
            </a:fld>
            <a:endParaRPr lang="en-US"/>
          </a:p>
        </p:txBody>
      </p:sp>
    </p:spTree>
    <p:extLst>
      <p:ext uri="{BB962C8B-B14F-4D97-AF65-F5344CB8AC3E}">
        <p14:creationId xmlns:p14="http://schemas.microsoft.com/office/powerpoint/2010/main" val="35008259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Greg</a:t>
            </a:r>
            <a:endParaRPr lang="en-US" dirty="0"/>
          </a:p>
        </p:txBody>
      </p:sp>
      <p:sp>
        <p:nvSpPr>
          <p:cNvPr id="4" name="Slide Number Placeholder 3"/>
          <p:cNvSpPr>
            <a:spLocks noGrp="1"/>
          </p:cNvSpPr>
          <p:nvPr>
            <p:ph type="sldNum" sz="quarter" idx="10"/>
          </p:nvPr>
        </p:nvSpPr>
        <p:spPr/>
        <p:txBody>
          <a:bodyPr/>
          <a:lstStyle/>
          <a:p>
            <a:fld id="{FD51E1B2-8630-4208-8269-E59822195AAD}" type="slidenum">
              <a:rPr lang="en-US" smtClean="0"/>
              <a:t>32</a:t>
            </a:fld>
            <a:endParaRPr lang="en-US"/>
          </a:p>
        </p:txBody>
      </p:sp>
    </p:spTree>
    <p:extLst>
      <p:ext uri="{BB962C8B-B14F-4D97-AF65-F5344CB8AC3E}">
        <p14:creationId xmlns:p14="http://schemas.microsoft.com/office/powerpoint/2010/main" val="644336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Greg</a:t>
            </a:r>
            <a:endParaRPr lang="en-US" dirty="0"/>
          </a:p>
        </p:txBody>
      </p:sp>
      <p:sp>
        <p:nvSpPr>
          <p:cNvPr id="4" name="Slide Number Placeholder 3"/>
          <p:cNvSpPr>
            <a:spLocks noGrp="1"/>
          </p:cNvSpPr>
          <p:nvPr>
            <p:ph type="sldNum" sz="quarter" idx="10"/>
          </p:nvPr>
        </p:nvSpPr>
        <p:spPr/>
        <p:txBody>
          <a:bodyPr/>
          <a:lstStyle/>
          <a:p>
            <a:fld id="{FD51E1B2-8630-4208-8269-E59822195AAD}" type="slidenum">
              <a:rPr lang="en-US" smtClean="0"/>
              <a:t>3</a:t>
            </a:fld>
            <a:endParaRPr lang="en-US" dirty="0"/>
          </a:p>
        </p:txBody>
      </p:sp>
    </p:spTree>
    <p:extLst>
      <p:ext uri="{BB962C8B-B14F-4D97-AF65-F5344CB8AC3E}">
        <p14:creationId xmlns:p14="http://schemas.microsoft.com/office/powerpoint/2010/main" val="1641297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Greg</a:t>
            </a:r>
            <a:endParaRPr lang="en-US" dirty="0"/>
          </a:p>
        </p:txBody>
      </p:sp>
      <p:sp>
        <p:nvSpPr>
          <p:cNvPr id="4" name="Slide Number Placeholder 3"/>
          <p:cNvSpPr>
            <a:spLocks noGrp="1"/>
          </p:cNvSpPr>
          <p:nvPr>
            <p:ph type="sldNum" sz="quarter" idx="10"/>
          </p:nvPr>
        </p:nvSpPr>
        <p:spPr/>
        <p:txBody>
          <a:bodyPr/>
          <a:lstStyle/>
          <a:p>
            <a:fld id="{FD51E1B2-8630-4208-8269-E59822195AAD}" type="slidenum">
              <a:rPr lang="en-US" smtClean="0"/>
              <a:t>4</a:t>
            </a:fld>
            <a:endParaRPr lang="en-US" dirty="0"/>
          </a:p>
        </p:txBody>
      </p:sp>
    </p:spTree>
    <p:extLst>
      <p:ext uri="{BB962C8B-B14F-4D97-AF65-F5344CB8AC3E}">
        <p14:creationId xmlns:p14="http://schemas.microsoft.com/office/powerpoint/2010/main" val="1607569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Greg</a:t>
            </a:r>
            <a:endParaRPr lang="en-US" dirty="0"/>
          </a:p>
        </p:txBody>
      </p:sp>
      <p:sp>
        <p:nvSpPr>
          <p:cNvPr id="4" name="Slide Number Placeholder 3"/>
          <p:cNvSpPr>
            <a:spLocks noGrp="1"/>
          </p:cNvSpPr>
          <p:nvPr>
            <p:ph type="sldNum" sz="quarter" idx="10"/>
          </p:nvPr>
        </p:nvSpPr>
        <p:spPr/>
        <p:txBody>
          <a:bodyPr/>
          <a:lstStyle/>
          <a:p>
            <a:fld id="{FD51E1B2-8630-4208-8269-E59822195AAD}" type="slidenum">
              <a:rPr lang="en-US" smtClean="0"/>
              <a:t>5</a:t>
            </a:fld>
            <a:endParaRPr lang="en-US" dirty="0"/>
          </a:p>
        </p:txBody>
      </p:sp>
    </p:spTree>
    <p:extLst>
      <p:ext uri="{BB962C8B-B14F-4D97-AF65-F5344CB8AC3E}">
        <p14:creationId xmlns:p14="http://schemas.microsoft.com/office/powerpoint/2010/main" val="1607569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Greg</a:t>
            </a:r>
            <a:endParaRPr lang="en-US" dirty="0"/>
          </a:p>
        </p:txBody>
      </p:sp>
      <p:sp>
        <p:nvSpPr>
          <p:cNvPr id="4" name="Slide Number Placeholder 3"/>
          <p:cNvSpPr>
            <a:spLocks noGrp="1"/>
          </p:cNvSpPr>
          <p:nvPr>
            <p:ph type="sldNum" sz="quarter" idx="10"/>
          </p:nvPr>
        </p:nvSpPr>
        <p:spPr/>
        <p:txBody>
          <a:bodyPr/>
          <a:lstStyle/>
          <a:p>
            <a:fld id="{FD51E1B2-8630-4208-8269-E59822195AAD}" type="slidenum">
              <a:rPr lang="en-US" smtClean="0"/>
              <a:t>6</a:t>
            </a:fld>
            <a:endParaRPr lang="en-US" dirty="0"/>
          </a:p>
        </p:txBody>
      </p:sp>
    </p:spTree>
    <p:extLst>
      <p:ext uri="{BB962C8B-B14F-4D97-AF65-F5344CB8AC3E}">
        <p14:creationId xmlns:p14="http://schemas.microsoft.com/office/powerpoint/2010/main" val="1607569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51E1B2-8630-4208-8269-E59822195AAD}" type="slidenum">
              <a:rPr lang="en-US" smtClean="0"/>
              <a:t>7</a:t>
            </a:fld>
            <a:endParaRPr lang="en-US" dirty="0"/>
          </a:p>
        </p:txBody>
      </p:sp>
    </p:spTree>
    <p:extLst>
      <p:ext uri="{BB962C8B-B14F-4D97-AF65-F5344CB8AC3E}">
        <p14:creationId xmlns:p14="http://schemas.microsoft.com/office/powerpoint/2010/main" val="3500825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Janet</a:t>
            </a:r>
            <a:endParaRPr lang="en-US" dirty="0"/>
          </a:p>
        </p:txBody>
      </p:sp>
      <p:sp>
        <p:nvSpPr>
          <p:cNvPr id="4" name="Slide Number Placeholder 3"/>
          <p:cNvSpPr>
            <a:spLocks noGrp="1"/>
          </p:cNvSpPr>
          <p:nvPr>
            <p:ph type="sldNum" sz="quarter" idx="10"/>
          </p:nvPr>
        </p:nvSpPr>
        <p:spPr/>
        <p:txBody>
          <a:bodyPr/>
          <a:lstStyle/>
          <a:p>
            <a:fld id="{FD51E1B2-8630-4208-8269-E59822195AAD}" type="slidenum">
              <a:rPr lang="en-US" smtClean="0"/>
              <a:t>10</a:t>
            </a:fld>
            <a:endParaRPr lang="en-US"/>
          </a:p>
        </p:txBody>
      </p:sp>
    </p:spTree>
    <p:extLst>
      <p:ext uri="{BB962C8B-B14F-4D97-AF65-F5344CB8AC3E}">
        <p14:creationId xmlns:p14="http://schemas.microsoft.com/office/powerpoint/2010/main" val="3455687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51E1B2-8630-4208-8269-E59822195AAD}" type="slidenum">
              <a:rPr lang="en-US" smtClean="0"/>
              <a:t>12</a:t>
            </a:fld>
            <a:endParaRPr lang="en-US"/>
          </a:p>
        </p:txBody>
      </p:sp>
    </p:spTree>
    <p:extLst>
      <p:ext uri="{BB962C8B-B14F-4D97-AF65-F5344CB8AC3E}">
        <p14:creationId xmlns:p14="http://schemas.microsoft.com/office/powerpoint/2010/main" val="3472372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71" indent="0" algn="ctr">
              <a:buNone/>
              <a:defRPr>
                <a:solidFill>
                  <a:schemeClr val="tx1">
                    <a:tint val="75000"/>
                  </a:schemeClr>
                </a:solidFill>
              </a:defRPr>
            </a:lvl2pPr>
            <a:lvl3pPr marL="914343" indent="0" algn="ctr">
              <a:buNone/>
              <a:defRPr>
                <a:solidFill>
                  <a:schemeClr val="tx1">
                    <a:tint val="75000"/>
                  </a:schemeClr>
                </a:solidFill>
              </a:defRPr>
            </a:lvl3pPr>
            <a:lvl4pPr marL="1371516" indent="0" algn="ctr">
              <a:buNone/>
              <a:defRPr>
                <a:solidFill>
                  <a:schemeClr val="tx1">
                    <a:tint val="75000"/>
                  </a:schemeClr>
                </a:solidFill>
              </a:defRPr>
            </a:lvl4pPr>
            <a:lvl5pPr marL="1828687" indent="0" algn="ctr">
              <a:buNone/>
              <a:defRPr>
                <a:solidFill>
                  <a:schemeClr val="tx1">
                    <a:tint val="75000"/>
                  </a:schemeClr>
                </a:solidFill>
              </a:defRPr>
            </a:lvl5pPr>
            <a:lvl6pPr marL="2285859" indent="0" algn="ctr">
              <a:buNone/>
              <a:defRPr>
                <a:solidFill>
                  <a:schemeClr val="tx1">
                    <a:tint val="75000"/>
                  </a:schemeClr>
                </a:solidFill>
              </a:defRPr>
            </a:lvl6pPr>
            <a:lvl7pPr marL="2743030" indent="0" algn="ctr">
              <a:buNone/>
              <a:defRPr>
                <a:solidFill>
                  <a:schemeClr val="tx1">
                    <a:tint val="75000"/>
                  </a:schemeClr>
                </a:solidFill>
              </a:defRPr>
            </a:lvl7pPr>
            <a:lvl8pPr marL="3200203" indent="0" algn="ctr">
              <a:buNone/>
              <a:defRPr>
                <a:solidFill>
                  <a:schemeClr val="tx1">
                    <a:tint val="75000"/>
                  </a:schemeClr>
                </a:solidFill>
              </a:defRPr>
            </a:lvl8pPr>
            <a:lvl9pPr marL="365737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44C4BD-303E-4BFD-91D5-D54D74540934}"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45ECBB-D932-48C0-8FAF-DFA8D341097F}" type="slidenum">
              <a:rPr lang="en-US" smtClean="0"/>
              <a:t>‹#›</a:t>
            </a:fld>
            <a:endParaRPr lang="en-US"/>
          </a:p>
        </p:txBody>
      </p:sp>
    </p:spTree>
    <p:extLst>
      <p:ext uri="{BB962C8B-B14F-4D97-AF65-F5344CB8AC3E}">
        <p14:creationId xmlns:p14="http://schemas.microsoft.com/office/powerpoint/2010/main" val="3033701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44C4BD-303E-4BFD-91D5-D54D74540934}"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45ECBB-D932-48C0-8FAF-DFA8D341097F}" type="slidenum">
              <a:rPr lang="en-US" smtClean="0"/>
              <a:t>‹#›</a:t>
            </a:fld>
            <a:endParaRPr lang="en-US"/>
          </a:p>
        </p:txBody>
      </p:sp>
    </p:spTree>
    <p:extLst>
      <p:ext uri="{BB962C8B-B14F-4D97-AF65-F5344CB8AC3E}">
        <p14:creationId xmlns:p14="http://schemas.microsoft.com/office/powerpoint/2010/main" val="2908651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44C4BD-303E-4BFD-91D5-D54D74540934}"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45ECBB-D932-48C0-8FAF-DFA8D341097F}" type="slidenum">
              <a:rPr lang="en-US" smtClean="0"/>
              <a:t>‹#›</a:t>
            </a:fld>
            <a:endParaRPr lang="en-US"/>
          </a:p>
        </p:txBody>
      </p:sp>
    </p:spTree>
    <p:extLst>
      <p:ext uri="{BB962C8B-B14F-4D97-AF65-F5344CB8AC3E}">
        <p14:creationId xmlns:p14="http://schemas.microsoft.com/office/powerpoint/2010/main" val="2841298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44C4BD-303E-4BFD-91D5-D54D74540934}"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45ECBB-D932-48C0-8FAF-DFA8D341097F}" type="slidenum">
              <a:rPr lang="en-US" smtClean="0"/>
              <a:t>‹#›</a:t>
            </a:fld>
            <a:endParaRPr lang="en-US"/>
          </a:p>
        </p:txBody>
      </p:sp>
    </p:spTree>
    <p:extLst>
      <p:ext uri="{BB962C8B-B14F-4D97-AF65-F5344CB8AC3E}">
        <p14:creationId xmlns:p14="http://schemas.microsoft.com/office/powerpoint/2010/main" val="295223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9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8"/>
          </a:xfrm>
        </p:spPr>
        <p:txBody>
          <a:bodyPr anchor="b"/>
          <a:lstStyle>
            <a:lvl1pPr marL="0" indent="0">
              <a:buNone/>
              <a:defRPr sz="2000">
                <a:solidFill>
                  <a:schemeClr val="tx1">
                    <a:tint val="75000"/>
                  </a:schemeClr>
                </a:solidFill>
              </a:defRPr>
            </a:lvl1pPr>
            <a:lvl2pPr marL="457171" indent="0">
              <a:buNone/>
              <a:defRPr sz="1800">
                <a:solidFill>
                  <a:schemeClr val="tx1">
                    <a:tint val="75000"/>
                  </a:schemeClr>
                </a:solidFill>
              </a:defRPr>
            </a:lvl2pPr>
            <a:lvl3pPr marL="914343" indent="0">
              <a:buNone/>
              <a:defRPr sz="1600">
                <a:solidFill>
                  <a:schemeClr val="tx1">
                    <a:tint val="75000"/>
                  </a:schemeClr>
                </a:solidFill>
              </a:defRPr>
            </a:lvl3pPr>
            <a:lvl4pPr marL="1371516" indent="0">
              <a:buNone/>
              <a:defRPr sz="1400">
                <a:solidFill>
                  <a:schemeClr val="tx1">
                    <a:tint val="75000"/>
                  </a:schemeClr>
                </a:solidFill>
              </a:defRPr>
            </a:lvl4pPr>
            <a:lvl5pPr marL="1828687" indent="0">
              <a:buNone/>
              <a:defRPr sz="1400">
                <a:solidFill>
                  <a:schemeClr val="tx1">
                    <a:tint val="75000"/>
                  </a:schemeClr>
                </a:solidFill>
              </a:defRPr>
            </a:lvl5pPr>
            <a:lvl6pPr marL="2285859" indent="0">
              <a:buNone/>
              <a:defRPr sz="1400">
                <a:solidFill>
                  <a:schemeClr val="tx1">
                    <a:tint val="75000"/>
                  </a:schemeClr>
                </a:solidFill>
              </a:defRPr>
            </a:lvl6pPr>
            <a:lvl7pPr marL="2743030" indent="0">
              <a:buNone/>
              <a:defRPr sz="1400">
                <a:solidFill>
                  <a:schemeClr val="tx1">
                    <a:tint val="75000"/>
                  </a:schemeClr>
                </a:solidFill>
              </a:defRPr>
            </a:lvl7pPr>
            <a:lvl8pPr marL="3200203" indent="0">
              <a:buNone/>
              <a:defRPr sz="1400">
                <a:solidFill>
                  <a:schemeClr val="tx1">
                    <a:tint val="75000"/>
                  </a:schemeClr>
                </a:solidFill>
              </a:defRPr>
            </a:lvl8pPr>
            <a:lvl9pPr marL="3657375"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44C4BD-303E-4BFD-91D5-D54D74540934}"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45ECBB-D932-48C0-8FAF-DFA8D341097F}" type="slidenum">
              <a:rPr lang="en-US" smtClean="0"/>
              <a:t>‹#›</a:t>
            </a:fld>
            <a:endParaRPr lang="en-US"/>
          </a:p>
        </p:txBody>
      </p:sp>
    </p:spTree>
    <p:extLst>
      <p:ext uri="{BB962C8B-B14F-4D97-AF65-F5344CB8AC3E}">
        <p14:creationId xmlns:p14="http://schemas.microsoft.com/office/powerpoint/2010/main" val="624882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4"/>
          </a:xfrm>
        </p:spPr>
        <p:txBody>
          <a:bodyPr/>
          <a:lstStyle>
            <a:lvl1pPr>
              <a:defRPr sz="28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4"/>
          </a:xfrm>
        </p:spPr>
        <p:txBody>
          <a:bodyPr/>
          <a:lstStyle>
            <a:lvl1pPr>
              <a:defRPr sz="28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44C4BD-303E-4BFD-91D5-D54D74540934}" type="datetimeFigureOut">
              <a:rPr lang="en-US" smtClean="0"/>
              <a:t>5/25/2016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45ECBB-D932-48C0-8FAF-DFA8D341097F}" type="slidenum">
              <a:rPr lang="en-US" smtClean="0"/>
              <a:t>‹#›</a:t>
            </a:fld>
            <a:endParaRPr lang="en-US"/>
          </a:p>
        </p:txBody>
      </p:sp>
    </p:spTree>
    <p:extLst>
      <p:ext uri="{BB962C8B-B14F-4D97-AF65-F5344CB8AC3E}">
        <p14:creationId xmlns:p14="http://schemas.microsoft.com/office/powerpoint/2010/main" val="357143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5"/>
            <a:ext cx="4040188" cy="639761"/>
          </a:xfrm>
        </p:spPr>
        <p:txBody>
          <a:bodyPr anchor="b"/>
          <a:lstStyle>
            <a:lvl1pPr marL="0" indent="0">
              <a:buNone/>
              <a:defRPr sz="2300" b="1"/>
            </a:lvl1pPr>
            <a:lvl2pPr marL="457171" indent="0">
              <a:buNone/>
              <a:defRPr sz="2000" b="1"/>
            </a:lvl2pPr>
            <a:lvl3pPr marL="914343" indent="0">
              <a:buNone/>
              <a:defRPr sz="1800" b="1"/>
            </a:lvl3pPr>
            <a:lvl4pPr marL="1371516" indent="0">
              <a:buNone/>
              <a:defRPr sz="1600" b="1"/>
            </a:lvl4pPr>
            <a:lvl5pPr marL="1828687" indent="0">
              <a:buNone/>
              <a:defRPr sz="1600" b="1"/>
            </a:lvl5pPr>
            <a:lvl6pPr marL="2285859" indent="0">
              <a:buNone/>
              <a:defRPr sz="1600" b="1"/>
            </a:lvl6pPr>
            <a:lvl7pPr marL="2743030" indent="0">
              <a:buNone/>
              <a:defRPr sz="1600" b="1"/>
            </a:lvl7pPr>
            <a:lvl8pPr marL="3200203" indent="0">
              <a:buNone/>
              <a:defRPr sz="1600" b="1"/>
            </a:lvl8pPr>
            <a:lvl9pPr marL="365737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5"/>
            <a:ext cx="4041775" cy="639761"/>
          </a:xfrm>
        </p:spPr>
        <p:txBody>
          <a:bodyPr anchor="b"/>
          <a:lstStyle>
            <a:lvl1pPr marL="0" indent="0">
              <a:buNone/>
              <a:defRPr sz="2300" b="1"/>
            </a:lvl1pPr>
            <a:lvl2pPr marL="457171" indent="0">
              <a:buNone/>
              <a:defRPr sz="2000" b="1"/>
            </a:lvl2pPr>
            <a:lvl3pPr marL="914343" indent="0">
              <a:buNone/>
              <a:defRPr sz="1800" b="1"/>
            </a:lvl3pPr>
            <a:lvl4pPr marL="1371516" indent="0">
              <a:buNone/>
              <a:defRPr sz="1600" b="1"/>
            </a:lvl4pPr>
            <a:lvl5pPr marL="1828687" indent="0">
              <a:buNone/>
              <a:defRPr sz="1600" b="1"/>
            </a:lvl5pPr>
            <a:lvl6pPr marL="2285859" indent="0">
              <a:buNone/>
              <a:defRPr sz="1600" b="1"/>
            </a:lvl6pPr>
            <a:lvl7pPr marL="2743030" indent="0">
              <a:buNone/>
              <a:defRPr sz="1600" b="1"/>
            </a:lvl7pPr>
            <a:lvl8pPr marL="3200203" indent="0">
              <a:buNone/>
              <a:defRPr sz="1600" b="1"/>
            </a:lvl8pPr>
            <a:lvl9pPr marL="365737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44C4BD-303E-4BFD-91D5-D54D74540934}" type="datetimeFigureOut">
              <a:rPr lang="en-US" smtClean="0"/>
              <a:t>5/25/2016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45ECBB-D932-48C0-8FAF-DFA8D341097F}" type="slidenum">
              <a:rPr lang="en-US" smtClean="0"/>
              <a:t>‹#›</a:t>
            </a:fld>
            <a:endParaRPr lang="en-US"/>
          </a:p>
        </p:txBody>
      </p:sp>
    </p:spTree>
    <p:extLst>
      <p:ext uri="{BB962C8B-B14F-4D97-AF65-F5344CB8AC3E}">
        <p14:creationId xmlns:p14="http://schemas.microsoft.com/office/powerpoint/2010/main" val="3514799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44C4BD-303E-4BFD-91D5-D54D74540934}" type="datetimeFigureOut">
              <a:rPr lang="en-US" smtClean="0"/>
              <a:t>5/25/2016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45ECBB-D932-48C0-8FAF-DFA8D341097F}" type="slidenum">
              <a:rPr lang="en-US" smtClean="0"/>
              <a:t>‹#›</a:t>
            </a:fld>
            <a:endParaRPr lang="en-US"/>
          </a:p>
        </p:txBody>
      </p:sp>
    </p:spTree>
    <p:extLst>
      <p:ext uri="{BB962C8B-B14F-4D97-AF65-F5344CB8AC3E}">
        <p14:creationId xmlns:p14="http://schemas.microsoft.com/office/powerpoint/2010/main" val="3218007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44C4BD-303E-4BFD-91D5-D54D74540934}" type="datetimeFigureOut">
              <a:rPr lang="en-US" smtClean="0"/>
              <a:t>5/25/2016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45ECBB-D932-48C0-8FAF-DFA8D341097F}" type="slidenum">
              <a:rPr lang="en-US" smtClean="0"/>
              <a:t>‹#›</a:t>
            </a:fld>
            <a:endParaRPr lang="en-US"/>
          </a:p>
        </p:txBody>
      </p:sp>
    </p:spTree>
    <p:extLst>
      <p:ext uri="{BB962C8B-B14F-4D97-AF65-F5344CB8AC3E}">
        <p14:creationId xmlns:p14="http://schemas.microsoft.com/office/powerpoint/2010/main" val="4013643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2"/>
          </a:xfrm>
        </p:spPr>
        <p:txBody>
          <a:bodyPr/>
          <a:lstStyle>
            <a:lvl1pPr>
              <a:defRPr sz="3200"/>
            </a:lvl1pPr>
            <a:lvl2pPr>
              <a:defRPr sz="28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691064"/>
          </a:xfrm>
        </p:spPr>
        <p:txBody>
          <a:bodyPr/>
          <a:lstStyle>
            <a:lvl1pPr marL="0" indent="0">
              <a:buNone/>
              <a:defRPr sz="1400"/>
            </a:lvl1pPr>
            <a:lvl2pPr marL="457171" indent="0">
              <a:buNone/>
              <a:defRPr sz="1200"/>
            </a:lvl2pPr>
            <a:lvl3pPr marL="914343" indent="0">
              <a:buNone/>
              <a:defRPr sz="1100"/>
            </a:lvl3pPr>
            <a:lvl4pPr marL="1371516" indent="0">
              <a:buNone/>
              <a:defRPr sz="900"/>
            </a:lvl4pPr>
            <a:lvl5pPr marL="1828687" indent="0">
              <a:buNone/>
              <a:defRPr sz="900"/>
            </a:lvl5pPr>
            <a:lvl6pPr marL="2285859" indent="0">
              <a:buNone/>
              <a:defRPr sz="900"/>
            </a:lvl6pPr>
            <a:lvl7pPr marL="2743030" indent="0">
              <a:buNone/>
              <a:defRPr sz="900"/>
            </a:lvl7pPr>
            <a:lvl8pPr marL="3200203" indent="0">
              <a:buNone/>
              <a:defRPr sz="900"/>
            </a:lvl8pPr>
            <a:lvl9pPr marL="365737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44C4BD-303E-4BFD-91D5-D54D74540934}" type="datetimeFigureOut">
              <a:rPr lang="en-US" smtClean="0"/>
              <a:t>5/25/2016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45ECBB-D932-48C0-8FAF-DFA8D341097F}" type="slidenum">
              <a:rPr lang="en-US" smtClean="0"/>
              <a:t>‹#›</a:t>
            </a:fld>
            <a:endParaRPr lang="en-US"/>
          </a:p>
        </p:txBody>
      </p:sp>
    </p:spTree>
    <p:extLst>
      <p:ext uri="{BB962C8B-B14F-4D97-AF65-F5344CB8AC3E}">
        <p14:creationId xmlns:p14="http://schemas.microsoft.com/office/powerpoint/2010/main" val="838214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599"/>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1" indent="0">
              <a:buNone/>
              <a:defRPr sz="2800"/>
            </a:lvl2pPr>
            <a:lvl3pPr marL="914343" indent="0">
              <a:buNone/>
              <a:defRPr sz="2300"/>
            </a:lvl3pPr>
            <a:lvl4pPr marL="1371516" indent="0">
              <a:buNone/>
              <a:defRPr sz="2000"/>
            </a:lvl4pPr>
            <a:lvl5pPr marL="1828687" indent="0">
              <a:buNone/>
              <a:defRPr sz="2000"/>
            </a:lvl5pPr>
            <a:lvl6pPr marL="2285859" indent="0">
              <a:buNone/>
              <a:defRPr sz="2000"/>
            </a:lvl6pPr>
            <a:lvl7pPr marL="2743030" indent="0">
              <a:buNone/>
              <a:defRPr sz="2000"/>
            </a:lvl7pPr>
            <a:lvl8pPr marL="3200203" indent="0">
              <a:buNone/>
              <a:defRPr sz="2000"/>
            </a:lvl8pPr>
            <a:lvl9pPr marL="3657375" indent="0">
              <a:buNone/>
              <a:defRPr sz="2000"/>
            </a:lvl9pPr>
          </a:lstStyle>
          <a:p>
            <a:endParaRPr lang="en-US"/>
          </a:p>
        </p:txBody>
      </p:sp>
      <p:sp>
        <p:nvSpPr>
          <p:cNvPr id="4" name="Text Placeholder 3"/>
          <p:cNvSpPr>
            <a:spLocks noGrp="1"/>
          </p:cNvSpPr>
          <p:nvPr>
            <p:ph type="body" sz="half" idx="2"/>
          </p:nvPr>
        </p:nvSpPr>
        <p:spPr>
          <a:xfrm>
            <a:off x="1792288" y="5367339"/>
            <a:ext cx="5486400" cy="804861"/>
          </a:xfrm>
        </p:spPr>
        <p:txBody>
          <a:bodyPr/>
          <a:lstStyle>
            <a:lvl1pPr marL="0" indent="0">
              <a:buNone/>
              <a:defRPr sz="1400"/>
            </a:lvl1pPr>
            <a:lvl2pPr marL="457171" indent="0">
              <a:buNone/>
              <a:defRPr sz="1200"/>
            </a:lvl2pPr>
            <a:lvl3pPr marL="914343" indent="0">
              <a:buNone/>
              <a:defRPr sz="1100"/>
            </a:lvl3pPr>
            <a:lvl4pPr marL="1371516" indent="0">
              <a:buNone/>
              <a:defRPr sz="900"/>
            </a:lvl4pPr>
            <a:lvl5pPr marL="1828687" indent="0">
              <a:buNone/>
              <a:defRPr sz="900"/>
            </a:lvl5pPr>
            <a:lvl6pPr marL="2285859" indent="0">
              <a:buNone/>
              <a:defRPr sz="900"/>
            </a:lvl6pPr>
            <a:lvl7pPr marL="2743030" indent="0">
              <a:buNone/>
              <a:defRPr sz="900"/>
            </a:lvl7pPr>
            <a:lvl8pPr marL="3200203" indent="0">
              <a:buNone/>
              <a:defRPr sz="900"/>
            </a:lvl8pPr>
            <a:lvl9pPr marL="365737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44C4BD-303E-4BFD-91D5-D54D74540934}" type="datetimeFigureOut">
              <a:rPr lang="en-US" smtClean="0"/>
              <a:t>5/25/2016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45ECBB-D932-48C0-8FAF-DFA8D341097F}" type="slidenum">
              <a:rPr lang="en-US" smtClean="0"/>
              <a:t>‹#›</a:t>
            </a:fld>
            <a:endParaRPr lang="en-US"/>
          </a:p>
        </p:txBody>
      </p:sp>
    </p:spTree>
    <p:extLst>
      <p:ext uri="{BB962C8B-B14F-4D97-AF65-F5344CB8AC3E}">
        <p14:creationId xmlns:p14="http://schemas.microsoft.com/office/powerpoint/2010/main" val="348407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5" tIns="45717" rIns="91435" bIns="4571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4"/>
          </a:xfrm>
          <a:prstGeom prst="rect">
            <a:avLst/>
          </a:prstGeom>
        </p:spPr>
        <p:txBody>
          <a:bodyPr vert="horz" lIns="91435" tIns="45717" rIns="91435" bIns="4571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4"/>
          </a:xfrm>
          <a:prstGeom prst="rect">
            <a:avLst/>
          </a:prstGeom>
        </p:spPr>
        <p:txBody>
          <a:bodyPr vert="horz" lIns="91435" tIns="45717" rIns="91435" bIns="45717" rtlCol="0" anchor="ctr"/>
          <a:lstStyle>
            <a:lvl1pPr algn="l">
              <a:defRPr sz="1200">
                <a:solidFill>
                  <a:schemeClr val="tx1">
                    <a:tint val="75000"/>
                  </a:schemeClr>
                </a:solidFill>
              </a:defRPr>
            </a:lvl1pPr>
          </a:lstStyle>
          <a:p>
            <a:fld id="{6644C4BD-303E-4BFD-91D5-D54D74540934}" type="datetimeFigureOut">
              <a:rPr lang="en-US" smtClean="0"/>
              <a:t>5/25/2016</a:t>
            </a:fld>
            <a:endParaRPr lang="en-US"/>
          </a:p>
        </p:txBody>
      </p:sp>
      <p:sp>
        <p:nvSpPr>
          <p:cNvPr id="5" name="Footer Placeholder 4"/>
          <p:cNvSpPr>
            <a:spLocks noGrp="1"/>
          </p:cNvSpPr>
          <p:nvPr>
            <p:ph type="ftr" sz="quarter" idx="3"/>
          </p:nvPr>
        </p:nvSpPr>
        <p:spPr>
          <a:xfrm>
            <a:off x="3124200" y="6356351"/>
            <a:ext cx="2895600" cy="365124"/>
          </a:xfrm>
          <a:prstGeom prst="rect">
            <a:avLst/>
          </a:prstGeom>
        </p:spPr>
        <p:txBody>
          <a:bodyPr vert="horz" lIns="91435" tIns="45717" rIns="91435" bIns="45717"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4"/>
          </a:xfrm>
          <a:prstGeom prst="rect">
            <a:avLst/>
          </a:prstGeom>
        </p:spPr>
        <p:txBody>
          <a:bodyPr vert="horz" lIns="91435" tIns="45717" rIns="91435" bIns="45717" rtlCol="0" anchor="ctr"/>
          <a:lstStyle>
            <a:lvl1pPr algn="r">
              <a:defRPr sz="1200">
                <a:solidFill>
                  <a:schemeClr val="tx1">
                    <a:tint val="75000"/>
                  </a:schemeClr>
                </a:solidFill>
              </a:defRPr>
            </a:lvl1pPr>
          </a:lstStyle>
          <a:p>
            <a:fld id="{F045ECBB-D932-48C0-8FAF-DFA8D341097F}" type="slidenum">
              <a:rPr lang="en-US" smtClean="0"/>
              <a:t>‹#›</a:t>
            </a:fld>
            <a:endParaRPr lang="en-US"/>
          </a:p>
        </p:txBody>
      </p:sp>
    </p:spTree>
    <p:extLst>
      <p:ext uri="{BB962C8B-B14F-4D97-AF65-F5344CB8AC3E}">
        <p14:creationId xmlns:p14="http://schemas.microsoft.com/office/powerpoint/2010/main" val="1171919199"/>
      </p:ext>
    </p:extLst>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Lst>
  <p:txStyles>
    <p:titleStyle>
      <a:lvl1pPr algn="ctr" defTabSz="914343" rtl="0" eaLnBrk="1" latinLnBrk="0" hangingPunct="1">
        <a:spcBef>
          <a:spcPct val="0"/>
        </a:spcBef>
        <a:buNone/>
        <a:defRPr sz="4500" kern="1200">
          <a:solidFill>
            <a:schemeClr val="tx1"/>
          </a:solidFill>
          <a:latin typeface="+mj-lt"/>
          <a:ea typeface="+mj-ea"/>
          <a:cs typeface="+mj-cs"/>
        </a:defRPr>
      </a:lvl1pPr>
    </p:titleStyle>
    <p:bodyStyle>
      <a:lvl1pPr marL="342879" indent="-342879" algn="l" defTabSz="91434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04" indent="-285733" algn="l" defTabSz="91434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29" indent="-228587" algn="l" defTabSz="914343"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3pPr>
      <a:lvl4pPr marL="1600101" indent="-228587" algn="l" defTabSz="91434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74" indent="-228587" algn="l" defTabSz="91434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45" indent="-228587" algn="l" defTabSz="91434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17" indent="-228587" algn="l" defTabSz="91434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88" indent="-228587" algn="l" defTabSz="91434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961" indent="-228587" algn="l" defTabSz="91434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43" rtl="0" eaLnBrk="1" latinLnBrk="0" hangingPunct="1">
        <a:defRPr sz="1800" kern="1200">
          <a:solidFill>
            <a:schemeClr val="tx1"/>
          </a:solidFill>
          <a:latin typeface="+mn-lt"/>
          <a:ea typeface="+mn-ea"/>
          <a:cs typeface="+mn-cs"/>
        </a:defRPr>
      </a:lvl1pPr>
      <a:lvl2pPr marL="457171" algn="l" defTabSz="914343" rtl="0" eaLnBrk="1" latinLnBrk="0" hangingPunct="1">
        <a:defRPr sz="1800" kern="1200">
          <a:solidFill>
            <a:schemeClr val="tx1"/>
          </a:solidFill>
          <a:latin typeface="+mn-lt"/>
          <a:ea typeface="+mn-ea"/>
          <a:cs typeface="+mn-cs"/>
        </a:defRPr>
      </a:lvl2pPr>
      <a:lvl3pPr marL="914343" algn="l" defTabSz="914343" rtl="0" eaLnBrk="1" latinLnBrk="0" hangingPunct="1">
        <a:defRPr sz="1800" kern="1200">
          <a:solidFill>
            <a:schemeClr val="tx1"/>
          </a:solidFill>
          <a:latin typeface="+mn-lt"/>
          <a:ea typeface="+mn-ea"/>
          <a:cs typeface="+mn-cs"/>
        </a:defRPr>
      </a:lvl3pPr>
      <a:lvl4pPr marL="1371516" algn="l" defTabSz="914343" rtl="0" eaLnBrk="1" latinLnBrk="0" hangingPunct="1">
        <a:defRPr sz="1800" kern="1200">
          <a:solidFill>
            <a:schemeClr val="tx1"/>
          </a:solidFill>
          <a:latin typeface="+mn-lt"/>
          <a:ea typeface="+mn-ea"/>
          <a:cs typeface="+mn-cs"/>
        </a:defRPr>
      </a:lvl4pPr>
      <a:lvl5pPr marL="1828687" algn="l" defTabSz="914343" rtl="0" eaLnBrk="1" latinLnBrk="0" hangingPunct="1">
        <a:defRPr sz="1800" kern="1200">
          <a:solidFill>
            <a:schemeClr val="tx1"/>
          </a:solidFill>
          <a:latin typeface="+mn-lt"/>
          <a:ea typeface="+mn-ea"/>
          <a:cs typeface="+mn-cs"/>
        </a:defRPr>
      </a:lvl5pPr>
      <a:lvl6pPr marL="2285859" algn="l" defTabSz="914343" rtl="0" eaLnBrk="1" latinLnBrk="0" hangingPunct="1">
        <a:defRPr sz="1800" kern="1200">
          <a:solidFill>
            <a:schemeClr val="tx1"/>
          </a:solidFill>
          <a:latin typeface="+mn-lt"/>
          <a:ea typeface="+mn-ea"/>
          <a:cs typeface="+mn-cs"/>
        </a:defRPr>
      </a:lvl6pPr>
      <a:lvl7pPr marL="2743030" algn="l" defTabSz="914343" rtl="0" eaLnBrk="1" latinLnBrk="0" hangingPunct="1">
        <a:defRPr sz="1800" kern="1200">
          <a:solidFill>
            <a:schemeClr val="tx1"/>
          </a:solidFill>
          <a:latin typeface="+mn-lt"/>
          <a:ea typeface="+mn-ea"/>
          <a:cs typeface="+mn-cs"/>
        </a:defRPr>
      </a:lvl7pPr>
      <a:lvl8pPr marL="3200203" algn="l" defTabSz="914343" rtl="0" eaLnBrk="1" latinLnBrk="0" hangingPunct="1">
        <a:defRPr sz="1800" kern="1200">
          <a:solidFill>
            <a:schemeClr val="tx1"/>
          </a:solidFill>
          <a:latin typeface="+mn-lt"/>
          <a:ea typeface="+mn-ea"/>
          <a:cs typeface="+mn-cs"/>
        </a:defRPr>
      </a:lvl8pPr>
      <a:lvl9pPr marL="3657375" algn="l" defTabSz="91434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www.leginfo.ca.gov/yourleg.html"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cp.mcafee.com/d/1jWVIpdEIecKnd7b339KVJ5BWX1EVjudEILnvKesdEK3zhOOOZsS-CqenD4mjhOr8P9RlmFm0amSBzZU02rmSBzZU02rpsu-P8V_HYztVcQsLnLRXBQQn3hPOqdXKnu7th5dqWqJPhOzOEuvkzaT0QSedFICXYyevvjvuhjsdTdw0zdp-xaCA97OCmU6CWv4PYtglB05mtAvrw09J6UUtsS9qv9SIoiQQg1qcBtymd40nSxEw6v8JMd41sQg1vU-q9W6y03Rryq812RLFih0_Ph06qP-9Ew1vQGT6TCT7zuTY77NeJGG6N"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hyperlink" Target="http://cp.mcafee.com/d/1jWVIpdEIecKnd7b339KVJ5BWX1EVjudEILnvKesdEK3zhOOOZsS-CqenD4mjhOr8P9RlmFm0amSBzZU02rmSBzZU02rpsu-P8V_HYztVcQsLnLRXBQQn3hPOqdXKnu7th5dqWqJPhOzOEuvkzaT0QSedFICXYyevvjvuhjsdTdw0zdp-xaCA97OCmU6CWv4PYtglB05mtAvrw09J6UUtsS9qv9SIoiQQg1qcBtymd40nSxEw6v8JMd41sQg1vU-q9W6y03Rryq812RLFih0_Ph06qP-9Ew1vQGT6TCT7zuTY77NeJGG6N"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hyperlink" Target="http://www.votedisability.net/"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hyperlink" Target="http://cp.mcafee.com/d/1jWVIq4xAedEIecKnd7b339KVJ5BWX1EVjudEILnvKesdEK3zhOOOZsS-CqenD4mjhOr8P9RlmFm0amSBzZU02rmSBzZU02rpsu-P8V_HYztVcQsLnLRXBQQn3hPOqdXKnu7th5dqWqJPhOzOEuvkzaT0QSqejqr9K_8zDTQTTAkT3tPo0bZEmcRDYibsAfU03xKDNc_7k5pg1lDp7SU02rhKe7ndymDOtH64Jd40mz9noBzh05ZEq81DObs3h0nd40n-fCyuxEw0ZmUCy0gJrWkAgfYQg1CI_yq80nZaJNJVJNUTecW" TargetMode="External"/><Relationship Id="rId4" Type="http://schemas.openxmlformats.org/officeDocument/2006/relationships/hyperlink" Target="http://cp.mcafee.com/d/5fHCN0i3x0SyMUOVsQsIccCXCQmnHI6zBdUSyOZt-UVMSyUed7bbbRPrWpEVushpd79IzcDllqBo0FrqmfTw09JrqmfTw09JBNXXczD-LOdTAPhOZu_nKnjhsd7f9ETKVtUtR4kRHFGTd7afaxVZicHs3jrNJdATvAhPXWrXOarxKVI04pHfUQZ0z_0QTjUCvzG2IE0GPIzXs01dET73HCNbjVeRz2mCy0bhAHIiNEw2-Qd40PV5K1EwbCy0b_7PhfgQg0uHsjh08mJZai87-q80PmvNd40b-BmUSYSUYraVIeBRz9oH-t"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hyperlink" Target="http://www.pascla.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mailto:jhcanterbury@pascla.org"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hyperlink" Target="mailto:martyomoto@att.net"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9400" y="1638335"/>
            <a:ext cx="5181600" cy="2133600"/>
          </a:xfrm>
        </p:spPr>
        <p:txBody>
          <a:bodyPr/>
          <a:lstStyle/>
          <a:p>
            <a:r>
              <a:rPr lang="en-US" sz="3900" dirty="0"/>
              <a:t>PASC TELE-TOWN HALL</a:t>
            </a:r>
          </a:p>
        </p:txBody>
      </p:sp>
      <p:sp>
        <p:nvSpPr>
          <p:cNvPr id="3" name="Subtitle 2"/>
          <p:cNvSpPr>
            <a:spLocks noGrp="1"/>
          </p:cNvSpPr>
          <p:nvPr>
            <p:ph type="subTitle" idx="1"/>
          </p:nvPr>
        </p:nvSpPr>
        <p:spPr>
          <a:xfrm>
            <a:off x="1143000" y="3505199"/>
            <a:ext cx="5969000" cy="2133600"/>
          </a:xfrm>
        </p:spPr>
        <p:txBody>
          <a:bodyPr>
            <a:normAutofit/>
          </a:bodyPr>
          <a:lstStyle/>
          <a:p>
            <a:pPr algn="ctr"/>
            <a:r>
              <a:rPr lang="en-US" sz="2800" b="1" dirty="0"/>
              <a:t>Governor’s 2016-2017 budget revise</a:t>
            </a:r>
            <a:endParaRPr lang="en-US" sz="2800" b="1" dirty="0"/>
          </a:p>
          <a:p>
            <a:r>
              <a:rPr lang="en-US" dirty="0" smtClean="0"/>
              <a:t>                                  </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8229600" cy="2057401"/>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6597" y="4953000"/>
            <a:ext cx="1626403" cy="1371600"/>
          </a:xfrm>
          <a:prstGeom prst="rect">
            <a:avLst/>
          </a:prstGeom>
        </p:spPr>
      </p:pic>
    </p:spTree>
    <p:extLst>
      <p:ext uri="{BB962C8B-B14F-4D97-AF65-F5344CB8AC3E}">
        <p14:creationId xmlns:p14="http://schemas.microsoft.com/office/powerpoint/2010/main" val="24442933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0" y="146050"/>
            <a:ext cx="8763000" cy="1601788"/>
          </a:xfrm>
          <a:prstGeom prst="rect">
            <a:avLst/>
          </a:prstGeom>
          <a:solidFill>
            <a:srgbClr val="003399"/>
          </a:solidFill>
        </p:spPr>
        <p:style>
          <a:lnRef idx="3">
            <a:schemeClr val="lt1"/>
          </a:lnRef>
          <a:fillRef idx="1">
            <a:schemeClr val="dk1"/>
          </a:fillRef>
          <a:effectRef idx="1">
            <a:schemeClr val="dk1"/>
          </a:effectRef>
          <a:fontRef idx="minor">
            <a:schemeClr val="lt1"/>
          </a:fontRef>
        </p:style>
        <p:txBody>
          <a:bodyPr vert="horz" lIns="91435" tIns="45717" rIns="91435" bIns="45717" rtlCol="0" anchor="ctr">
            <a:normAutofit/>
          </a:bodyPr>
          <a:lstStyle>
            <a:lvl1pPr algn="ctr" defTabSz="513618" rtl="0" eaLnBrk="1" latinLnBrk="0" hangingPunct="1">
              <a:spcBef>
                <a:spcPct val="0"/>
              </a:spcBef>
              <a:buNone/>
              <a:defRPr sz="2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smtClean="0"/>
              <a:t/>
            </a:r>
            <a:br>
              <a:rPr lang="en-US" dirty="0" smtClean="0"/>
            </a:br>
            <a:r>
              <a:rPr lang="en-US" dirty="0" smtClean="0"/>
              <a:t>UCLA CHOICE Study</a:t>
            </a:r>
            <a:endParaRPr lang="en-US" b="1" dirty="0"/>
          </a:p>
        </p:txBody>
      </p:sp>
      <p:sp>
        <p:nvSpPr>
          <p:cNvPr id="3" name="TextBox 2"/>
          <p:cNvSpPr txBox="1"/>
          <p:nvPr/>
        </p:nvSpPr>
        <p:spPr>
          <a:xfrm>
            <a:off x="508000" y="2235222"/>
            <a:ext cx="8255000" cy="3626858"/>
          </a:xfrm>
          <a:prstGeom prst="rect">
            <a:avLst/>
          </a:prstGeom>
          <a:noFill/>
        </p:spPr>
        <p:txBody>
          <a:bodyPr wrap="square" lIns="162781" tIns="81391" rIns="162781" bIns="81391" rtlCol="0">
            <a:spAutoFit/>
          </a:bodyPr>
          <a:lstStyle/>
          <a:p>
            <a:r>
              <a:rPr lang="en-US" sz="2500" b="1" dirty="0" err="1">
                <a:solidFill>
                  <a:srgbClr val="000099"/>
                </a:solidFill>
              </a:rPr>
              <a:t>CalMedi</a:t>
            </a:r>
            <a:r>
              <a:rPr lang="en-US" sz="2500" b="1" dirty="0">
                <a:solidFill>
                  <a:srgbClr val="000099"/>
                </a:solidFill>
              </a:rPr>
              <a:t> Connect Members </a:t>
            </a:r>
            <a:r>
              <a:rPr lang="en-US" sz="2500" dirty="0"/>
              <a:t>who want to participate in the study press </a:t>
            </a:r>
            <a:r>
              <a:rPr lang="en-US" sz="2500" b="1" dirty="0">
                <a:solidFill>
                  <a:srgbClr val="000099"/>
                </a:solidFill>
              </a:rPr>
              <a:t>*3 now. </a:t>
            </a:r>
            <a:r>
              <a:rPr lang="en-US" sz="2500" dirty="0"/>
              <a:t> Tell screener you would like to participate in study </a:t>
            </a:r>
          </a:p>
          <a:p>
            <a:pPr marL="965807" lvl="1" indent="-508692">
              <a:buFont typeface="Arial" panose="020B0604020202020204" pitchFamily="34" charset="0"/>
              <a:buChar char="•"/>
            </a:pPr>
            <a:r>
              <a:rPr lang="en-US" sz="2500" b="1" dirty="0">
                <a:solidFill>
                  <a:srgbClr val="000099"/>
                </a:solidFill>
              </a:rPr>
              <a:t>Name</a:t>
            </a:r>
          </a:p>
          <a:p>
            <a:pPr marL="965807" lvl="1" indent="-508692">
              <a:buFont typeface="Arial" panose="020B0604020202020204" pitchFamily="34" charset="0"/>
              <a:buChar char="•"/>
            </a:pPr>
            <a:r>
              <a:rPr lang="en-US" sz="2500" b="1" dirty="0">
                <a:solidFill>
                  <a:srgbClr val="000099"/>
                </a:solidFill>
              </a:rPr>
              <a:t>Phone</a:t>
            </a:r>
            <a:endParaRPr lang="en-US" sz="2500" b="1" dirty="0"/>
          </a:p>
          <a:p>
            <a:endParaRPr lang="en-US" sz="2500" b="1" dirty="0"/>
          </a:p>
          <a:p>
            <a:r>
              <a:rPr lang="en-US" sz="2500" dirty="0"/>
              <a:t>Online participants type “</a:t>
            </a:r>
            <a:r>
              <a:rPr lang="en-US" sz="2500" b="1" dirty="0">
                <a:solidFill>
                  <a:srgbClr val="000099"/>
                </a:solidFill>
              </a:rPr>
              <a:t>I would like to participate in study” </a:t>
            </a:r>
            <a:r>
              <a:rPr lang="en-US" sz="2500" dirty="0"/>
              <a:t>and make sure you fill in  your name, phone number and email .</a:t>
            </a:r>
            <a:endParaRPr lang="en-US" sz="2500" dirty="0"/>
          </a:p>
        </p:txBody>
      </p:sp>
    </p:spTree>
    <p:extLst>
      <p:ext uri="{BB962C8B-B14F-4D97-AF65-F5344CB8AC3E}">
        <p14:creationId xmlns:p14="http://schemas.microsoft.com/office/powerpoint/2010/main" val="24064181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 name="TextBox 1"/>
          <p:cNvSpPr txBox="1"/>
          <p:nvPr/>
        </p:nvSpPr>
        <p:spPr>
          <a:xfrm>
            <a:off x="2786332" y="1469080"/>
            <a:ext cx="5588000" cy="4088501"/>
          </a:xfrm>
          <a:prstGeom prst="rect">
            <a:avLst/>
          </a:prstGeom>
          <a:noFill/>
        </p:spPr>
        <p:txBody>
          <a:bodyPr wrap="square" lIns="162760" tIns="81380" rIns="162760" bIns="81380" rtlCol="0">
            <a:spAutoFit/>
          </a:bodyPr>
          <a:lstStyle/>
          <a:p>
            <a:pPr algn="ctr"/>
            <a:r>
              <a:rPr lang="en-US" sz="8500" dirty="0">
                <a:solidFill>
                  <a:schemeClr val="bg1"/>
                </a:solidFill>
              </a:rPr>
              <a:t>2016-2017 Proposed Budget </a:t>
            </a:r>
            <a:endParaRPr lang="en-US" sz="8500" dirty="0">
              <a:solidFill>
                <a:schemeClr val="bg1"/>
              </a:solidFill>
            </a:endParaRPr>
          </a:p>
        </p:txBody>
      </p:sp>
    </p:spTree>
    <p:extLst>
      <p:ext uri="{BB962C8B-B14F-4D97-AF65-F5344CB8AC3E}">
        <p14:creationId xmlns:p14="http://schemas.microsoft.com/office/powerpoint/2010/main" val="28637473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146050"/>
            <a:ext cx="8763000" cy="1601788"/>
          </a:xfrm>
          <a:solidFill>
            <a:srgbClr val="003399"/>
          </a:solidFill>
          <a:ln/>
        </p:spPr>
        <p:style>
          <a:lnRef idx="3">
            <a:schemeClr val="lt1"/>
          </a:lnRef>
          <a:fillRef idx="1">
            <a:schemeClr val="dk1"/>
          </a:fillRef>
          <a:effectRef idx="1">
            <a:schemeClr val="dk1"/>
          </a:effectRef>
          <a:fontRef idx="minor">
            <a:schemeClr val="lt1"/>
          </a:fontRef>
        </p:style>
        <p:txBody>
          <a:bodyPr anchor="ctr">
            <a:normAutofit/>
          </a:bodyPr>
          <a:lstStyle/>
          <a:p>
            <a:pPr algn="ctr"/>
            <a:r>
              <a:rPr lang="en-US" dirty="0"/>
              <a:t/>
            </a:r>
            <a:br>
              <a:rPr lang="en-US" dirty="0"/>
            </a:br>
            <a:r>
              <a:rPr lang="en-US" dirty="0" smtClean="0"/>
              <a:t>SSI/SSP background</a:t>
            </a:r>
            <a:endParaRPr lang="en-US" b="1" dirty="0"/>
          </a:p>
        </p:txBody>
      </p:sp>
      <p:sp>
        <p:nvSpPr>
          <p:cNvPr id="2" name="Rectangle 1"/>
          <p:cNvSpPr/>
          <p:nvPr/>
        </p:nvSpPr>
        <p:spPr>
          <a:xfrm>
            <a:off x="533400" y="2551838"/>
            <a:ext cx="8077200" cy="2400651"/>
          </a:xfrm>
          <a:prstGeom prst="rect">
            <a:avLst/>
          </a:prstGeom>
        </p:spPr>
        <p:txBody>
          <a:bodyPr wrap="square" lIns="91435" tIns="45717" rIns="91435" bIns="45717">
            <a:spAutoFit/>
          </a:bodyPr>
          <a:lstStyle/>
          <a:p>
            <a:r>
              <a:rPr lang="en-US" sz="2500" b="1" u="sng" dirty="0"/>
              <a:t>Background</a:t>
            </a:r>
            <a:endParaRPr lang="en-US" sz="2500" dirty="0"/>
          </a:p>
          <a:p>
            <a:r>
              <a:rPr lang="en-US" sz="2500" dirty="0"/>
              <a:t>SSI/SSP grants are a critical source of income for 1.3 million low-income seniors and people with disabilities in California. Grants are funded by federal dollars (SSI portion) </a:t>
            </a:r>
            <a:r>
              <a:rPr lang="en-US" sz="2500" dirty="0"/>
              <a:t>and </a:t>
            </a:r>
            <a:r>
              <a:rPr lang="en-US" sz="2500" dirty="0"/>
              <a:t>State dollars (SSP portion</a:t>
            </a:r>
            <a:r>
              <a:rPr lang="en-US" sz="2500" dirty="0"/>
              <a:t>).</a:t>
            </a:r>
          </a:p>
          <a:p>
            <a:endParaRPr lang="en-US" sz="2500" dirty="0"/>
          </a:p>
        </p:txBody>
      </p:sp>
    </p:spTree>
    <p:extLst>
      <p:ext uri="{BB962C8B-B14F-4D97-AF65-F5344CB8AC3E}">
        <p14:creationId xmlns:p14="http://schemas.microsoft.com/office/powerpoint/2010/main" val="14128837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146050"/>
            <a:ext cx="8763000" cy="1601788"/>
          </a:xfrm>
          <a:solidFill>
            <a:srgbClr val="003399"/>
          </a:solidFill>
          <a:ln/>
        </p:spPr>
        <p:style>
          <a:lnRef idx="3">
            <a:schemeClr val="lt1"/>
          </a:lnRef>
          <a:fillRef idx="1">
            <a:schemeClr val="dk1"/>
          </a:fillRef>
          <a:effectRef idx="1">
            <a:schemeClr val="dk1"/>
          </a:effectRef>
          <a:fontRef idx="minor">
            <a:schemeClr val="lt1"/>
          </a:fontRef>
        </p:style>
        <p:txBody>
          <a:bodyPr anchor="ctr">
            <a:normAutofit/>
          </a:bodyPr>
          <a:lstStyle/>
          <a:p>
            <a:pPr algn="ctr"/>
            <a:r>
              <a:rPr lang="en-US" dirty="0"/>
              <a:t/>
            </a:r>
            <a:br>
              <a:rPr lang="en-US" dirty="0"/>
            </a:br>
            <a:r>
              <a:rPr lang="en-US" dirty="0" smtClean="0"/>
              <a:t>What is SSI/SSP</a:t>
            </a:r>
            <a:endParaRPr lang="en-US" b="1" dirty="0"/>
          </a:p>
        </p:txBody>
      </p:sp>
      <p:sp>
        <p:nvSpPr>
          <p:cNvPr id="4" name="TextBox 3"/>
          <p:cNvSpPr txBox="1"/>
          <p:nvPr/>
        </p:nvSpPr>
        <p:spPr>
          <a:xfrm>
            <a:off x="381000" y="1905003"/>
            <a:ext cx="8153400" cy="5405470"/>
          </a:xfrm>
          <a:prstGeom prst="rect">
            <a:avLst/>
          </a:prstGeom>
          <a:noFill/>
        </p:spPr>
        <p:txBody>
          <a:bodyPr wrap="square" lIns="91429" tIns="45714" rIns="91429" bIns="45714" rtlCol="0">
            <a:spAutoFit/>
          </a:bodyPr>
          <a:lstStyle/>
          <a:p>
            <a:pPr marL="285733" indent="-285733">
              <a:buFont typeface="Arial" panose="020B0604020202020204" pitchFamily="34" charset="0"/>
              <a:buChar char="•"/>
            </a:pPr>
            <a:r>
              <a:rPr lang="en-US" sz="2000" b="1" dirty="0"/>
              <a:t>SSP – State Supplemental Payment</a:t>
            </a:r>
          </a:p>
          <a:p>
            <a:pPr lvl="0"/>
            <a:r>
              <a:rPr lang="en-US" sz="2000" dirty="0"/>
              <a:t>	</a:t>
            </a:r>
            <a:r>
              <a:rPr lang="en-US" sz="2000" dirty="0">
                <a:latin typeface="Times New Roman"/>
                <a:ea typeface="Times New Roman"/>
              </a:rPr>
              <a:t> SSP is California’s supplemental payment to recipients of SSI.</a:t>
            </a:r>
          </a:p>
          <a:p>
            <a:pPr lvl="0"/>
            <a:endParaRPr lang="en-US" sz="2000" b="1" dirty="0"/>
          </a:p>
          <a:p>
            <a:pPr marL="285733" indent="-285733">
              <a:buFont typeface="Arial" panose="020B0604020202020204" pitchFamily="34" charset="0"/>
              <a:buChar char="•"/>
            </a:pPr>
            <a:r>
              <a:rPr lang="en-US" sz="2000" b="1" dirty="0"/>
              <a:t>Why do Californians need SSP?</a:t>
            </a:r>
            <a:endParaRPr lang="en-US" sz="2000" dirty="0"/>
          </a:p>
          <a:p>
            <a:pPr lvl="0"/>
            <a:r>
              <a:rPr lang="en-US" sz="2000" b="1" dirty="0"/>
              <a:t>	</a:t>
            </a:r>
            <a:r>
              <a:rPr lang="en-US" sz="2000" dirty="0"/>
              <a:t>California has a high cost of living relative to other states. The SSP is supposed to keep elderly individuals and people with disabilities who  receive SSI from falling into poverty. But cuts to the SSP and the repeal of  the Cost of Living Adjustment (COLA) has pushed more than 1 million  Californians into poverty.</a:t>
            </a:r>
          </a:p>
          <a:p>
            <a:pPr lvl="0"/>
            <a:endParaRPr lang="en-US" sz="2000" dirty="0"/>
          </a:p>
          <a:p>
            <a:pPr marL="285733" indent="-285733">
              <a:buFont typeface="Arial" panose="020B0604020202020204" pitchFamily="34" charset="0"/>
              <a:buChar char="•"/>
            </a:pPr>
            <a:r>
              <a:rPr lang="en-US" sz="2000" b="1" dirty="0"/>
              <a:t>What is the COLA?</a:t>
            </a:r>
            <a:endParaRPr lang="en-US" sz="2000" dirty="0"/>
          </a:p>
          <a:p>
            <a:pPr lvl="0"/>
            <a:r>
              <a:rPr lang="en-US" sz="2000" b="1" dirty="0"/>
              <a:t>	</a:t>
            </a:r>
            <a:r>
              <a:rPr lang="en-US" sz="2000" dirty="0"/>
              <a:t>COLA stands for Cost of Living Adjustment, a yearly adjustment to SSP 	benefits that is supposed to ensure that the income of elderly Californians 	and people with disabilities keeps up with the cost of living so they don’t 	become homeless and hungry. </a:t>
            </a:r>
          </a:p>
          <a:p>
            <a:pPr lvl="0"/>
            <a:endParaRPr lang="en-US" sz="2000" dirty="0"/>
          </a:p>
          <a:p>
            <a:endParaRPr lang="en-US" sz="2000" b="1" dirty="0"/>
          </a:p>
        </p:txBody>
      </p:sp>
    </p:spTree>
    <p:extLst>
      <p:ext uri="{BB962C8B-B14F-4D97-AF65-F5344CB8AC3E}">
        <p14:creationId xmlns:p14="http://schemas.microsoft.com/office/powerpoint/2010/main" val="27228847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146050"/>
            <a:ext cx="8763000" cy="1601788"/>
          </a:xfrm>
          <a:solidFill>
            <a:srgbClr val="003399"/>
          </a:solidFill>
          <a:ln/>
        </p:spPr>
        <p:style>
          <a:lnRef idx="3">
            <a:schemeClr val="lt1"/>
          </a:lnRef>
          <a:fillRef idx="1">
            <a:schemeClr val="dk1"/>
          </a:fillRef>
          <a:effectRef idx="1">
            <a:schemeClr val="dk1"/>
          </a:effectRef>
          <a:fontRef idx="minor">
            <a:schemeClr val="lt1"/>
          </a:fontRef>
        </p:style>
        <p:txBody>
          <a:bodyPr anchor="ctr">
            <a:normAutofit/>
          </a:bodyPr>
          <a:lstStyle/>
          <a:p>
            <a:pPr algn="ctr"/>
            <a:r>
              <a:rPr lang="en-US" dirty="0"/>
              <a:t/>
            </a:r>
            <a:br>
              <a:rPr lang="en-US" dirty="0"/>
            </a:br>
            <a:r>
              <a:rPr lang="en-US" dirty="0" smtClean="0"/>
              <a:t>The Need</a:t>
            </a:r>
            <a:endParaRPr lang="en-US" b="1" dirty="0"/>
          </a:p>
        </p:txBody>
      </p:sp>
      <p:sp>
        <p:nvSpPr>
          <p:cNvPr id="2" name="TextBox 1"/>
          <p:cNvSpPr txBox="1"/>
          <p:nvPr/>
        </p:nvSpPr>
        <p:spPr>
          <a:xfrm>
            <a:off x="254000" y="2209802"/>
            <a:ext cx="8509000" cy="2677650"/>
          </a:xfrm>
          <a:prstGeom prst="rect">
            <a:avLst/>
          </a:prstGeom>
          <a:noFill/>
        </p:spPr>
        <p:txBody>
          <a:bodyPr wrap="square" lIns="91435" tIns="45717" rIns="91435" bIns="45717" rtlCol="0">
            <a:spAutoFit/>
          </a:bodyPr>
          <a:lstStyle/>
          <a:p>
            <a:r>
              <a:rPr lang="en-US" sz="2100" dirty="0"/>
              <a:t>In 2009 the state portion of the individual SSI/SSP grant was reduced from $233 to $156 per a month. </a:t>
            </a:r>
          </a:p>
          <a:p>
            <a:endParaRPr lang="en-US" sz="2100" dirty="0"/>
          </a:p>
          <a:p>
            <a:r>
              <a:rPr lang="en-US" sz="2100" dirty="0"/>
              <a:t>Recent hearing testimony revealed that current SSI/SSP grants are inadequate to support safe housing, adequate food, and other needs.</a:t>
            </a:r>
          </a:p>
          <a:p>
            <a:endParaRPr lang="en-US" sz="2100" dirty="0"/>
          </a:p>
          <a:p>
            <a:endParaRPr lang="en-US" sz="2100" dirty="0"/>
          </a:p>
          <a:p>
            <a:endParaRPr lang="en-US" sz="2100" dirty="0"/>
          </a:p>
        </p:txBody>
      </p:sp>
    </p:spTree>
    <p:extLst>
      <p:ext uri="{BB962C8B-B14F-4D97-AF65-F5344CB8AC3E}">
        <p14:creationId xmlns:p14="http://schemas.microsoft.com/office/powerpoint/2010/main" val="33861377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146050"/>
            <a:ext cx="8763000" cy="1601788"/>
          </a:xfrm>
          <a:solidFill>
            <a:srgbClr val="003399"/>
          </a:solidFill>
          <a:ln/>
        </p:spPr>
        <p:style>
          <a:lnRef idx="3">
            <a:schemeClr val="lt1"/>
          </a:lnRef>
          <a:fillRef idx="1">
            <a:schemeClr val="dk1"/>
          </a:fillRef>
          <a:effectRef idx="1">
            <a:schemeClr val="dk1"/>
          </a:effectRef>
          <a:fontRef idx="minor">
            <a:schemeClr val="lt1"/>
          </a:fontRef>
        </p:style>
        <p:txBody>
          <a:bodyPr anchor="ctr">
            <a:normAutofit/>
          </a:bodyPr>
          <a:lstStyle/>
          <a:p>
            <a:pPr algn="ctr"/>
            <a:r>
              <a:rPr lang="en-US" dirty="0"/>
              <a:t/>
            </a:r>
            <a:br>
              <a:rPr lang="en-US" dirty="0"/>
            </a:br>
            <a:r>
              <a:rPr lang="en-US" sz="3600" dirty="0"/>
              <a:t>Governor’s 2016-2017 Proposed Budget</a:t>
            </a:r>
            <a:endParaRPr lang="en-US" sz="3600" b="1" dirty="0"/>
          </a:p>
        </p:txBody>
      </p:sp>
      <p:sp>
        <p:nvSpPr>
          <p:cNvPr id="4" name="TextBox 3"/>
          <p:cNvSpPr txBox="1"/>
          <p:nvPr/>
        </p:nvSpPr>
        <p:spPr>
          <a:xfrm>
            <a:off x="457200" y="1905002"/>
            <a:ext cx="8153400" cy="3939528"/>
          </a:xfrm>
          <a:prstGeom prst="rect">
            <a:avLst/>
          </a:prstGeom>
          <a:noFill/>
        </p:spPr>
        <p:txBody>
          <a:bodyPr wrap="square" lIns="91429" tIns="45714" rIns="91429" bIns="45714" rtlCol="0">
            <a:spAutoFit/>
          </a:bodyPr>
          <a:lstStyle/>
          <a:p>
            <a:r>
              <a:rPr lang="en-US" b="1" dirty="0"/>
              <a:t>•</a:t>
            </a:r>
            <a:r>
              <a:rPr lang="en-US" sz="2500" b="1" dirty="0"/>
              <a:t>	One-Time Cost of Living Adjustment to </a:t>
            </a:r>
            <a:r>
              <a:rPr lang="en-US" sz="2500" b="1" dirty="0"/>
              <a:t>SSP</a:t>
            </a:r>
          </a:p>
          <a:p>
            <a:endParaRPr lang="en-US" sz="2500" b="1" dirty="0"/>
          </a:p>
          <a:p>
            <a:r>
              <a:rPr lang="en-US" sz="2500" dirty="0"/>
              <a:t>•	</a:t>
            </a:r>
            <a:r>
              <a:rPr lang="en-US" sz="2500" b="1" dirty="0"/>
              <a:t>Increases SSP amount by 2.96% = $4.67 for an </a:t>
            </a:r>
            <a:r>
              <a:rPr lang="en-US" sz="2500" b="1" dirty="0"/>
              <a:t>individual</a:t>
            </a:r>
          </a:p>
          <a:p>
            <a:endParaRPr lang="en-US" sz="2500" b="1" dirty="0"/>
          </a:p>
          <a:p>
            <a:r>
              <a:rPr lang="en-US" sz="2500" b="1" dirty="0"/>
              <a:t>•	Combined with Federal COLA of 1.7% to SSI </a:t>
            </a:r>
          </a:p>
          <a:p>
            <a:r>
              <a:rPr lang="en-US" sz="2500" b="1" dirty="0"/>
              <a:t>	 total </a:t>
            </a:r>
            <a:r>
              <a:rPr lang="en-US" sz="2500" b="1" dirty="0"/>
              <a:t>$</a:t>
            </a:r>
            <a:r>
              <a:rPr lang="en-US" sz="2500" b="1" dirty="0"/>
              <a:t>17.00 for </a:t>
            </a:r>
            <a:r>
              <a:rPr lang="en-US" sz="2500" b="1" dirty="0"/>
              <a:t>an individual/$21.00 for a </a:t>
            </a:r>
            <a:r>
              <a:rPr lang="en-US" sz="2500" b="1" dirty="0"/>
              <a:t>couple</a:t>
            </a:r>
          </a:p>
          <a:p>
            <a:endParaRPr lang="en-US" sz="2500" b="1" dirty="0"/>
          </a:p>
          <a:p>
            <a:r>
              <a:rPr lang="en-US" sz="2500" b="1" dirty="0"/>
              <a:t>•	Effective January 1, 2017</a:t>
            </a:r>
          </a:p>
          <a:p>
            <a:endParaRPr lang="en-US" sz="2500" b="1" dirty="0"/>
          </a:p>
        </p:txBody>
      </p:sp>
      <p:sp>
        <p:nvSpPr>
          <p:cNvPr id="5" name="Rectangle 11"/>
          <p:cNvSpPr>
            <a:spLocks noChangeArrowheads="1"/>
          </p:cNvSpPr>
          <p:nvPr/>
        </p:nvSpPr>
        <p:spPr bwMode="auto">
          <a:xfrm>
            <a:off x="0" y="-220685"/>
            <a:ext cx="328806" cy="441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62781" tIns="81391" rIns="162781" bIns="81391"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3847319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146050"/>
            <a:ext cx="8763000" cy="1601788"/>
          </a:xfrm>
          <a:solidFill>
            <a:srgbClr val="003399"/>
          </a:solidFill>
          <a:ln/>
        </p:spPr>
        <p:style>
          <a:lnRef idx="3">
            <a:schemeClr val="lt1"/>
          </a:lnRef>
          <a:fillRef idx="1">
            <a:schemeClr val="dk1"/>
          </a:fillRef>
          <a:effectRef idx="1">
            <a:schemeClr val="dk1"/>
          </a:effectRef>
          <a:fontRef idx="minor">
            <a:schemeClr val="lt1"/>
          </a:fontRef>
        </p:style>
        <p:txBody>
          <a:bodyPr anchor="ctr">
            <a:normAutofit/>
          </a:bodyPr>
          <a:lstStyle/>
          <a:p>
            <a:pPr algn="ctr"/>
            <a:r>
              <a:rPr lang="en-US" dirty="0"/>
              <a:t/>
            </a:r>
            <a:br>
              <a:rPr lang="en-US" dirty="0"/>
            </a:br>
            <a:r>
              <a:rPr lang="en-US" sz="3600" dirty="0"/>
              <a:t>May Revision 2016-2017 Proposed Budget</a:t>
            </a:r>
            <a:endParaRPr lang="en-US" sz="3600" b="1" dirty="0"/>
          </a:p>
        </p:txBody>
      </p:sp>
      <p:sp>
        <p:nvSpPr>
          <p:cNvPr id="4" name="TextBox 3"/>
          <p:cNvSpPr txBox="1"/>
          <p:nvPr/>
        </p:nvSpPr>
        <p:spPr>
          <a:xfrm>
            <a:off x="457200" y="1905002"/>
            <a:ext cx="8153400" cy="646319"/>
          </a:xfrm>
          <a:prstGeom prst="rect">
            <a:avLst/>
          </a:prstGeom>
          <a:noFill/>
        </p:spPr>
        <p:txBody>
          <a:bodyPr wrap="square" lIns="91429" tIns="45714" rIns="91429" bIns="45714" rtlCol="0">
            <a:spAutoFit/>
          </a:bodyPr>
          <a:lstStyle/>
          <a:p>
            <a:endParaRPr lang="en-US" b="1" dirty="0" smtClean="0"/>
          </a:p>
          <a:p>
            <a:endParaRPr lang="en-US" dirty="0"/>
          </a:p>
        </p:txBody>
      </p:sp>
      <p:sp>
        <p:nvSpPr>
          <p:cNvPr id="2" name="TextBox 1"/>
          <p:cNvSpPr txBox="1"/>
          <p:nvPr/>
        </p:nvSpPr>
        <p:spPr>
          <a:xfrm>
            <a:off x="254000" y="2257140"/>
            <a:ext cx="8509000" cy="2087975"/>
          </a:xfrm>
          <a:prstGeom prst="rect">
            <a:avLst/>
          </a:prstGeom>
          <a:noFill/>
        </p:spPr>
        <p:txBody>
          <a:bodyPr wrap="square" lIns="162781" tIns="81391" rIns="162781" bIns="81391" rtlCol="0">
            <a:spAutoFit/>
          </a:bodyPr>
          <a:lstStyle/>
          <a:p>
            <a:r>
              <a:rPr lang="en-US" sz="2500" dirty="0"/>
              <a:t>SSI/SSP increase of </a:t>
            </a:r>
            <a:r>
              <a:rPr lang="en-US" sz="2500" b="1" dirty="0"/>
              <a:t>$76.8 million</a:t>
            </a:r>
            <a:r>
              <a:rPr lang="en-US" sz="2500" dirty="0"/>
              <a:t>, or 2.8%, </a:t>
            </a:r>
            <a:r>
              <a:rPr lang="en-US" sz="2500" dirty="0"/>
              <a:t>above the estimated expenditures in 2015-16.</a:t>
            </a:r>
          </a:p>
          <a:p>
            <a:endParaRPr lang="en-US" sz="2500" dirty="0"/>
          </a:p>
          <a:p>
            <a:r>
              <a:rPr lang="en-US" sz="2500" dirty="0"/>
              <a:t>IHSS increase of</a:t>
            </a:r>
            <a:r>
              <a:rPr lang="en-US" sz="2500" b="1" dirty="0"/>
              <a:t> $31.6 </a:t>
            </a:r>
            <a:r>
              <a:rPr lang="en-US" sz="2500" dirty="0"/>
              <a:t>million ,or 1.1%, above the estimated expenditures in 2015-16.</a:t>
            </a:r>
            <a:endParaRPr lang="en-US" sz="2500" dirty="0"/>
          </a:p>
        </p:txBody>
      </p:sp>
    </p:spTree>
    <p:extLst>
      <p:ext uri="{BB962C8B-B14F-4D97-AF65-F5344CB8AC3E}">
        <p14:creationId xmlns:p14="http://schemas.microsoft.com/office/powerpoint/2010/main" val="19816964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146050"/>
            <a:ext cx="8763000" cy="1601788"/>
          </a:xfrm>
          <a:solidFill>
            <a:srgbClr val="003399"/>
          </a:solidFill>
          <a:ln/>
        </p:spPr>
        <p:style>
          <a:lnRef idx="3">
            <a:schemeClr val="lt1"/>
          </a:lnRef>
          <a:fillRef idx="1">
            <a:schemeClr val="dk1"/>
          </a:fillRef>
          <a:effectRef idx="1">
            <a:schemeClr val="dk1"/>
          </a:effectRef>
          <a:fontRef idx="minor">
            <a:schemeClr val="lt1"/>
          </a:fontRef>
        </p:style>
        <p:txBody>
          <a:bodyPr anchor="ctr">
            <a:normAutofit/>
          </a:bodyPr>
          <a:lstStyle/>
          <a:p>
            <a:pPr algn="ctr"/>
            <a:r>
              <a:rPr lang="en-US" dirty="0"/>
              <a:t/>
            </a:r>
            <a:br>
              <a:rPr lang="en-US" dirty="0"/>
            </a:br>
            <a:r>
              <a:rPr lang="en-US" sz="4300" dirty="0"/>
              <a:t>Restoration of IHSS 7-percent </a:t>
            </a:r>
            <a:endParaRPr lang="en-US" sz="4300" b="1" dirty="0"/>
          </a:p>
        </p:txBody>
      </p:sp>
      <p:sp>
        <p:nvSpPr>
          <p:cNvPr id="6" name="TextBox 5"/>
          <p:cNvSpPr txBox="1"/>
          <p:nvPr/>
        </p:nvSpPr>
        <p:spPr>
          <a:xfrm>
            <a:off x="508000" y="2086001"/>
            <a:ext cx="8128000" cy="1133868"/>
          </a:xfrm>
          <a:prstGeom prst="rect">
            <a:avLst/>
          </a:prstGeom>
          <a:noFill/>
        </p:spPr>
        <p:txBody>
          <a:bodyPr wrap="square" lIns="162781" tIns="81391" rIns="162781" bIns="81391" rtlCol="0">
            <a:spAutoFit/>
          </a:bodyPr>
          <a:lstStyle/>
          <a:p>
            <a:r>
              <a:rPr lang="en-US" sz="2100" b="1" u="sng" dirty="0"/>
              <a:t>Proposed : </a:t>
            </a:r>
            <a:r>
              <a:rPr lang="en-US" sz="2100" dirty="0"/>
              <a:t> Funded the </a:t>
            </a:r>
            <a:r>
              <a:rPr lang="en-US" sz="2100" dirty="0"/>
              <a:t>restoration using proceeds from the managed care organization tax. The restoration shall remain in effect until June 30, 2019, when the tax is scheduled to expire.</a:t>
            </a:r>
            <a:r>
              <a:rPr lang="en-US" sz="2100" b="1" u="sng" dirty="0"/>
              <a:t> </a:t>
            </a:r>
            <a:endParaRPr lang="en-US" sz="2100" b="1" u="sng" dirty="0"/>
          </a:p>
        </p:txBody>
      </p:sp>
      <p:sp>
        <p:nvSpPr>
          <p:cNvPr id="7" name="TextBox 6"/>
          <p:cNvSpPr txBox="1"/>
          <p:nvPr/>
        </p:nvSpPr>
        <p:spPr>
          <a:xfrm>
            <a:off x="517585" y="3578222"/>
            <a:ext cx="7366000" cy="1133868"/>
          </a:xfrm>
          <a:prstGeom prst="rect">
            <a:avLst/>
          </a:prstGeom>
          <a:noFill/>
        </p:spPr>
        <p:txBody>
          <a:bodyPr wrap="square" lIns="162781" tIns="81391" rIns="162781" bIns="81391" rtlCol="0">
            <a:spAutoFit/>
          </a:bodyPr>
          <a:lstStyle/>
          <a:p>
            <a:r>
              <a:rPr lang="en-US" sz="2100" b="1" u="sng" dirty="0"/>
              <a:t>Revision: </a:t>
            </a:r>
            <a:r>
              <a:rPr lang="en-US" sz="2100" dirty="0"/>
              <a:t> Increases </a:t>
            </a:r>
            <a:r>
              <a:rPr lang="en-US" sz="2100" dirty="0"/>
              <a:t>of $265.8 million General Fund to reflect restoration of the 7-percent reduction to authorized hours in the In-Home Supportive Services (IHSS) program. </a:t>
            </a:r>
            <a:endParaRPr lang="en-US" sz="2100" b="1" u="sng" dirty="0"/>
          </a:p>
        </p:txBody>
      </p:sp>
    </p:spTree>
    <p:extLst>
      <p:ext uri="{BB962C8B-B14F-4D97-AF65-F5344CB8AC3E}">
        <p14:creationId xmlns:p14="http://schemas.microsoft.com/office/powerpoint/2010/main" val="8032894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146050"/>
            <a:ext cx="8763000" cy="1601788"/>
          </a:xfrm>
          <a:solidFill>
            <a:srgbClr val="003399"/>
          </a:solidFill>
          <a:ln/>
        </p:spPr>
        <p:style>
          <a:lnRef idx="3">
            <a:schemeClr val="lt1"/>
          </a:lnRef>
          <a:fillRef idx="1">
            <a:schemeClr val="dk1"/>
          </a:fillRef>
          <a:effectRef idx="1">
            <a:schemeClr val="dk1"/>
          </a:effectRef>
          <a:fontRef idx="minor">
            <a:schemeClr val="lt1"/>
          </a:fontRef>
        </p:style>
        <p:txBody>
          <a:bodyPr anchor="ctr">
            <a:normAutofit/>
          </a:bodyPr>
          <a:lstStyle/>
          <a:p>
            <a:pPr algn="ctr"/>
            <a:r>
              <a:rPr lang="en-US" dirty="0"/>
              <a:t/>
            </a:r>
            <a:br>
              <a:rPr lang="en-US" dirty="0"/>
            </a:br>
            <a:r>
              <a:rPr lang="en-US" sz="4300" dirty="0"/>
              <a:t>IHSS Overtime Exemptions</a:t>
            </a:r>
            <a:endParaRPr lang="en-US" sz="4300" b="1" dirty="0"/>
          </a:p>
        </p:txBody>
      </p:sp>
      <p:sp>
        <p:nvSpPr>
          <p:cNvPr id="2" name="TextBox 1"/>
          <p:cNvSpPr txBox="1"/>
          <p:nvPr/>
        </p:nvSpPr>
        <p:spPr>
          <a:xfrm>
            <a:off x="127000" y="2235222"/>
            <a:ext cx="8636000" cy="4365522"/>
          </a:xfrm>
          <a:prstGeom prst="rect">
            <a:avLst/>
          </a:prstGeom>
          <a:noFill/>
        </p:spPr>
        <p:txBody>
          <a:bodyPr wrap="square" lIns="162781" tIns="81391" rIns="162781" bIns="81391" rtlCol="0">
            <a:spAutoFit/>
          </a:bodyPr>
          <a:lstStyle/>
          <a:p>
            <a:r>
              <a:rPr lang="en-US" sz="2100" dirty="0"/>
              <a:t>Increases of $3.6 million General Fund in 2015‑16 and</a:t>
            </a:r>
          </a:p>
          <a:p>
            <a:r>
              <a:rPr lang="en-US" sz="2100" dirty="0"/>
              <a:t>$22.3 million General Fund in 2016‑17 to reflect costs associated with exempting providers who meet specified criteria from IHSS overtime </a:t>
            </a:r>
            <a:r>
              <a:rPr lang="en-US" sz="2100" dirty="0"/>
              <a:t>restrictions.</a:t>
            </a:r>
          </a:p>
          <a:p>
            <a:endParaRPr lang="en-US" sz="2100" b="1" dirty="0"/>
          </a:p>
          <a:p>
            <a:r>
              <a:rPr lang="en-US" sz="2100" dirty="0"/>
              <a:t>Exemptions will be available for live‑in family care providers who, as of January 31, 2016, reside in the home of two or more disabled minor or adult children or grandchildren for whom they provide services. A second type of exemption will be considered for recipients with extraordinary circumstances and granted on a case‑by‑case basis. Under either exemption, the maximum number of hours a provider may work cannot exceed 360 hours </a:t>
            </a:r>
            <a:r>
              <a:rPr lang="en-US" sz="2100" dirty="0"/>
              <a:t>.</a:t>
            </a:r>
            <a:endParaRPr lang="en-US" sz="2100" b="1" dirty="0"/>
          </a:p>
          <a:p>
            <a:endParaRPr lang="en-US" sz="2100" b="1" dirty="0"/>
          </a:p>
        </p:txBody>
      </p:sp>
    </p:spTree>
    <p:extLst>
      <p:ext uri="{BB962C8B-B14F-4D97-AF65-F5344CB8AC3E}">
        <p14:creationId xmlns:p14="http://schemas.microsoft.com/office/powerpoint/2010/main" val="25996547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 name="TextBox 1"/>
          <p:cNvSpPr txBox="1"/>
          <p:nvPr/>
        </p:nvSpPr>
        <p:spPr>
          <a:xfrm>
            <a:off x="889000" y="1442867"/>
            <a:ext cx="7589887" cy="1149234"/>
          </a:xfrm>
          <a:prstGeom prst="rect">
            <a:avLst/>
          </a:prstGeom>
          <a:noFill/>
        </p:spPr>
        <p:txBody>
          <a:bodyPr wrap="square" lIns="162760" tIns="81380" rIns="162760" bIns="81380" rtlCol="0">
            <a:spAutoFit/>
          </a:bodyPr>
          <a:lstStyle/>
          <a:p>
            <a:pPr algn="r"/>
            <a:r>
              <a:rPr lang="en-US" sz="6400" dirty="0">
                <a:solidFill>
                  <a:schemeClr val="bg1"/>
                </a:solidFill>
              </a:rPr>
              <a:t>Q &amp; A Session</a:t>
            </a:r>
          </a:p>
        </p:txBody>
      </p:sp>
    </p:spTree>
    <p:extLst>
      <p:ext uri="{BB962C8B-B14F-4D97-AF65-F5344CB8AC3E}">
        <p14:creationId xmlns:p14="http://schemas.microsoft.com/office/powerpoint/2010/main" val="30367923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96445025"/>
              </p:ext>
            </p:extLst>
          </p:nvPr>
        </p:nvGraphicFramePr>
        <p:xfrm>
          <a:off x="381000" y="1447804"/>
          <a:ext cx="7696200" cy="4460240"/>
        </p:xfrm>
        <a:graphic>
          <a:graphicData uri="http://schemas.openxmlformats.org/drawingml/2006/table">
            <a:tbl>
              <a:tblPr firstRow="1" bandRow="1">
                <a:tableStyleId>{073A0DAA-6AF3-43AB-8588-CEC1D06C72B9}</a:tableStyleId>
              </a:tblPr>
              <a:tblGrid>
                <a:gridCol w="3848100"/>
                <a:gridCol w="3848100"/>
              </a:tblGrid>
              <a:tr h="14935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dirty="0" smtClean="0">
                          <a:solidFill>
                            <a:schemeClr val="bg1"/>
                          </a:solidFill>
                          <a:latin typeface="Perpetua" pitchFamily="18" charset="0"/>
                        </a:rPr>
                        <a:t>To ask a question </a:t>
                      </a:r>
                      <a:endParaRPr lang="en-US" sz="2000" dirty="0">
                        <a:latin typeface="Perpetua" pitchFamily="18" charset="0"/>
                      </a:endParaRPr>
                    </a:p>
                  </a:txBody>
                  <a:tcPr>
                    <a:solidFill>
                      <a:schemeClr val="tx1"/>
                    </a:solidFill>
                  </a:tcPr>
                </a:tc>
                <a:tc>
                  <a:txBody>
                    <a:bodyPr/>
                    <a:lstStyle/>
                    <a:p>
                      <a:pPr algn="l"/>
                      <a:r>
                        <a:rPr lang="en-US" sz="2300" dirty="0" smtClean="0">
                          <a:latin typeface="Perpetua" pitchFamily="18" charset="0"/>
                        </a:rPr>
                        <a:t>Type the question in the box provided on the screen,</a:t>
                      </a:r>
                      <a:r>
                        <a:rPr lang="en-US" sz="2300" baseline="0" dirty="0" smtClean="0">
                          <a:latin typeface="Perpetua" pitchFamily="18" charset="0"/>
                        </a:rPr>
                        <a:t> along with your contact information.</a:t>
                      </a:r>
                      <a:endParaRPr lang="en-US" sz="2300" dirty="0">
                        <a:latin typeface="Perpetua" pitchFamily="18" charset="0"/>
                      </a:endParaRPr>
                    </a:p>
                  </a:txBody>
                  <a:tcPr/>
                </a:tc>
              </a:tr>
              <a:tr h="1493520">
                <a:tc>
                  <a:txBody>
                    <a:bodyPr/>
                    <a:lstStyle/>
                    <a:p>
                      <a:pPr algn="l"/>
                      <a:r>
                        <a:rPr lang="en-US" sz="2300" dirty="0" smtClean="0">
                          <a:latin typeface="Perpetua" pitchFamily="18" charset="0"/>
                        </a:rPr>
                        <a:t>Leave us a message</a:t>
                      </a:r>
                      <a:endParaRPr lang="en-US" sz="2300" dirty="0">
                        <a:latin typeface="Perpetua" pitchFamily="18" charset="0"/>
                      </a:endParaRPr>
                    </a:p>
                  </a:txBody>
                  <a:tcPr/>
                </a:tc>
                <a:tc>
                  <a:txBody>
                    <a:bodyPr/>
                    <a:lstStyle/>
                    <a:p>
                      <a:pPr algn="l"/>
                      <a:r>
                        <a:rPr lang="en-US" sz="2300" dirty="0" smtClean="0">
                          <a:latin typeface="Perpetua" pitchFamily="18" charset="0"/>
                        </a:rPr>
                        <a:t>Type your message in the box provided</a:t>
                      </a:r>
                      <a:r>
                        <a:rPr lang="en-US" sz="2300" baseline="0" dirty="0" smtClean="0">
                          <a:latin typeface="Perpetua" pitchFamily="18" charset="0"/>
                        </a:rPr>
                        <a:t> on your screen, along with your name and phone number.</a:t>
                      </a:r>
                      <a:endParaRPr lang="en-US" sz="2300" dirty="0">
                        <a:latin typeface="Perpetua" pitchFamily="18" charset="0"/>
                      </a:endParaRPr>
                    </a:p>
                  </a:txBody>
                  <a:tcPr/>
                </a:tc>
              </a:tr>
              <a:tr h="1473200">
                <a:tc>
                  <a:txBody>
                    <a:bodyPr/>
                    <a:lstStyle/>
                    <a:p>
                      <a:pPr algn="l"/>
                      <a:r>
                        <a:rPr lang="en-US" sz="2300" dirty="0" smtClean="0">
                          <a:latin typeface="Perpetua" pitchFamily="18" charset="0"/>
                        </a:rPr>
                        <a:t>Poll Questions</a:t>
                      </a:r>
                      <a:endParaRPr lang="en-US" sz="2300" dirty="0">
                        <a:latin typeface="Perpetua" pitchFamily="18" charset="0"/>
                      </a:endParaRPr>
                    </a:p>
                  </a:txBody>
                  <a:tcPr/>
                </a:tc>
                <a:tc>
                  <a:txBody>
                    <a:bodyPr/>
                    <a:lstStyle/>
                    <a:p>
                      <a:pPr algn="l"/>
                      <a:r>
                        <a:rPr lang="en-US" sz="2300" dirty="0" smtClean="0">
                          <a:latin typeface="Perpetua" pitchFamily="18" charset="0"/>
                        </a:rPr>
                        <a:t>Answer by clicking on the bubble to the left of your answer.</a:t>
                      </a:r>
                      <a:endParaRPr lang="en-US" sz="2300" dirty="0">
                        <a:latin typeface="Perpetua" pitchFamily="18" charset="0"/>
                      </a:endParaRPr>
                    </a:p>
                  </a:txBody>
                  <a:tcPr/>
                </a:tc>
              </a:tr>
            </a:tbl>
          </a:graphicData>
        </a:graphic>
      </p:graphicFrame>
      <p:sp>
        <p:nvSpPr>
          <p:cNvPr id="3" name="TextBox 2"/>
          <p:cNvSpPr txBox="1"/>
          <p:nvPr/>
        </p:nvSpPr>
        <p:spPr>
          <a:xfrm>
            <a:off x="406400" y="846560"/>
            <a:ext cx="2514600" cy="523204"/>
          </a:xfrm>
          <a:prstGeom prst="rect">
            <a:avLst/>
          </a:prstGeom>
          <a:noFill/>
        </p:spPr>
        <p:txBody>
          <a:bodyPr wrap="square" lIns="91424" tIns="45712" rIns="91424" bIns="45712" rtlCol="0">
            <a:spAutoFit/>
          </a:bodyPr>
          <a:lstStyle/>
          <a:p>
            <a:r>
              <a:rPr lang="en-US" sz="2800" b="1" u="sng" dirty="0">
                <a:latin typeface="Franklin Gothic Medium" pitchFamily="34" charset="0"/>
              </a:rPr>
              <a:t>About the Call</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3110"/>
            <a:ext cx="1651000" cy="134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97983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6"/>
            <a:ext cx="4114800" cy="1143000"/>
          </a:xfrm>
        </p:spPr>
        <p:txBody>
          <a:bodyPr anchor="t">
            <a:normAutofit/>
          </a:bodyPr>
          <a:lstStyle/>
          <a:p>
            <a:pPr algn="l"/>
            <a:r>
              <a:rPr lang="en-US" b="1" dirty="0" smtClean="0"/>
              <a:t>Poll Question #2</a:t>
            </a:r>
            <a:endParaRPr lang="en-US" b="1"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295336"/>
            <a:ext cx="1651000" cy="134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04800" y="1600203"/>
            <a:ext cx="6477000" cy="2400651"/>
          </a:xfrm>
          <a:prstGeom prst="rect">
            <a:avLst/>
          </a:prstGeom>
        </p:spPr>
        <p:txBody>
          <a:bodyPr wrap="square" lIns="91435" tIns="45717" rIns="91435" bIns="45717">
            <a:spAutoFit/>
          </a:bodyPr>
          <a:lstStyle/>
          <a:p>
            <a:r>
              <a:rPr lang="en-US" sz="2500" b="1" dirty="0"/>
              <a:t>Do you think PASC should expand the backup program</a:t>
            </a:r>
            <a:endParaRPr lang="en-US" sz="2500" dirty="0"/>
          </a:p>
          <a:p>
            <a:r>
              <a:rPr lang="en-US" sz="2500" b="1" dirty="0"/>
              <a:t>	</a:t>
            </a:r>
            <a:endParaRPr lang="en-US" sz="2500" dirty="0"/>
          </a:p>
          <a:p>
            <a:r>
              <a:rPr lang="en-US" sz="2500" dirty="0"/>
              <a:t>	Press 1 –</a:t>
            </a:r>
            <a:r>
              <a:rPr lang="en-US" sz="2500" dirty="0"/>
              <a:t>yes</a:t>
            </a:r>
          </a:p>
          <a:p>
            <a:endParaRPr lang="en-US" sz="2500" dirty="0"/>
          </a:p>
          <a:p>
            <a:r>
              <a:rPr lang="en-US" sz="2500" dirty="0"/>
              <a:t>	Press 2 – no</a:t>
            </a:r>
            <a:endParaRPr lang="en-US" sz="2300" dirty="0"/>
          </a:p>
        </p:txBody>
      </p:sp>
    </p:spTree>
    <p:extLst>
      <p:ext uri="{BB962C8B-B14F-4D97-AF65-F5344CB8AC3E}">
        <p14:creationId xmlns:p14="http://schemas.microsoft.com/office/powerpoint/2010/main" val="15634503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 name="TextBox 1"/>
          <p:cNvSpPr txBox="1"/>
          <p:nvPr/>
        </p:nvSpPr>
        <p:spPr>
          <a:xfrm>
            <a:off x="635000" y="1465094"/>
            <a:ext cx="7589887" cy="1149234"/>
          </a:xfrm>
          <a:prstGeom prst="rect">
            <a:avLst/>
          </a:prstGeom>
          <a:noFill/>
        </p:spPr>
        <p:txBody>
          <a:bodyPr wrap="square" lIns="162760" tIns="81380" rIns="162760" bIns="81380" rtlCol="0">
            <a:spAutoFit/>
          </a:bodyPr>
          <a:lstStyle/>
          <a:p>
            <a:pPr algn="r"/>
            <a:r>
              <a:rPr lang="en-US" sz="6400" dirty="0">
                <a:solidFill>
                  <a:schemeClr val="bg1"/>
                </a:solidFill>
              </a:rPr>
              <a:t>Take Action </a:t>
            </a:r>
            <a:endParaRPr lang="en-US" sz="6400" dirty="0">
              <a:solidFill>
                <a:schemeClr val="bg1"/>
              </a:solidFill>
            </a:endParaRPr>
          </a:p>
        </p:txBody>
      </p:sp>
    </p:spTree>
    <p:extLst>
      <p:ext uri="{BB962C8B-B14F-4D97-AF65-F5344CB8AC3E}">
        <p14:creationId xmlns:p14="http://schemas.microsoft.com/office/powerpoint/2010/main" val="27653142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000" y="1936777"/>
            <a:ext cx="8636000" cy="2087975"/>
          </a:xfrm>
          <a:prstGeom prst="rect">
            <a:avLst/>
          </a:prstGeom>
          <a:noFill/>
        </p:spPr>
        <p:txBody>
          <a:bodyPr wrap="square" lIns="162781" tIns="81391" rIns="162781" bIns="81391" rtlCol="0">
            <a:spAutoFit/>
          </a:bodyPr>
          <a:lstStyle/>
          <a:p>
            <a:pPr marL="508692" indent="-508692">
              <a:buFont typeface="Arial" panose="020B0604020202020204" pitchFamily="34" charset="0"/>
              <a:buChar char="•"/>
            </a:pPr>
            <a:r>
              <a:rPr lang="en-US" sz="2500" dirty="0"/>
              <a:t> </a:t>
            </a:r>
            <a:r>
              <a:rPr lang="en-US" sz="2500" dirty="0"/>
              <a:t>GOVERNOR			</a:t>
            </a:r>
            <a:r>
              <a:rPr lang="en-US" sz="2500" b="1" dirty="0">
                <a:solidFill>
                  <a:srgbClr val="000099"/>
                </a:solidFill>
              </a:rPr>
              <a:t>916-445-2841</a:t>
            </a:r>
          </a:p>
          <a:p>
            <a:pPr marL="508692" indent="-508692">
              <a:buFont typeface="Arial" panose="020B0604020202020204" pitchFamily="34" charset="0"/>
              <a:buChar char="•"/>
            </a:pPr>
            <a:endParaRPr lang="en-US" sz="2500" dirty="0"/>
          </a:p>
          <a:p>
            <a:pPr marL="508692" indent="-508692">
              <a:buFont typeface="Arial" panose="020B0604020202020204" pitchFamily="34" charset="0"/>
              <a:buChar char="•"/>
            </a:pPr>
            <a:r>
              <a:rPr lang="en-US" sz="2500" dirty="0"/>
              <a:t>Senate Pro Tem De Leon</a:t>
            </a:r>
            <a:r>
              <a:rPr lang="en-US" sz="2500" dirty="0"/>
              <a:t>	</a:t>
            </a:r>
            <a:r>
              <a:rPr lang="en-US" sz="2500" dirty="0"/>
              <a:t>	</a:t>
            </a:r>
            <a:r>
              <a:rPr lang="en-US" sz="2500" b="1" dirty="0">
                <a:solidFill>
                  <a:srgbClr val="000099"/>
                </a:solidFill>
              </a:rPr>
              <a:t>916-651-4024</a:t>
            </a:r>
          </a:p>
          <a:p>
            <a:pPr marL="508692" indent="-508692">
              <a:buFont typeface="Arial" panose="020B0604020202020204" pitchFamily="34" charset="0"/>
              <a:buChar char="•"/>
            </a:pPr>
            <a:endParaRPr lang="en-US" sz="2500" dirty="0"/>
          </a:p>
          <a:p>
            <a:pPr marL="508692" indent="-508692">
              <a:buFont typeface="Arial" panose="020B0604020202020204" pitchFamily="34" charset="0"/>
              <a:buChar char="•"/>
            </a:pPr>
            <a:r>
              <a:rPr lang="en-US" sz="2500" dirty="0"/>
              <a:t>Speaker Anthony Rendon	</a:t>
            </a:r>
            <a:r>
              <a:rPr lang="en-US" sz="2500" b="1" dirty="0">
                <a:solidFill>
                  <a:srgbClr val="000099"/>
                </a:solidFill>
              </a:rPr>
              <a:t>916-319-2063</a:t>
            </a:r>
            <a:endParaRPr lang="en-US" sz="2500" b="1" dirty="0">
              <a:solidFill>
                <a:srgbClr val="000099"/>
              </a:solidFill>
            </a:endParaRPr>
          </a:p>
        </p:txBody>
      </p:sp>
      <p:sp>
        <p:nvSpPr>
          <p:cNvPr id="4" name="Title 2"/>
          <p:cNvSpPr txBox="1">
            <a:spLocks/>
          </p:cNvSpPr>
          <p:nvPr/>
        </p:nvSpPr>
        <p:spPr>
          <a:xfrm>
            <a:off x="0" y="146050"/>
            <a:ext cx="8763000" cy="1601788"/>
          </a:xfrm>
          <a:prstGeom prst="rect">
            <a:avLst/>
          </a:prstGeom>
          <a:solidFill>
            <a:srgbClr val="003399"/>
          </a:solidFill>
        </p:spPr>
        <p:style>
          <a:lnRef idx="3">
            <a:schemeClr val="lt1"/>
          </a:lnRef>
          <a:fillRef idx="1">
            <a:schemeClr val="dk1"/>
          </a:fillRef>
          <a:effectRef idx="1">
            <a:schemeClr val="dk1"/>
          </a:effectRef>
          <a:fontRef idx="minor">
            <a:schemeClr val="lt1"/>
          </a:fontRef>
        </p:style>
        <p:txBody>
          <a:bodyPr vert="horz" lIns="91435" tIns="45717" rIns="91435" bIns="45717" rtlCol="0" anchor="ctr">
            <a:normAutofit/>
          </a:bodyPr>
          <a:lstStyle>
            <a:lvl1pPr algn="ctr" defTabSz="513618" rtl="0" eaLnBrk="1" latinLnBrk="0" hangingPunct="1">
              <a:spcBef>
                <a:spcPct val="0"/>
              </a:spcBef>
              <a:buNone/>
              <a:defRPr sz="2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smtClean="0"/>
              <a:t/>
            </a:r>
            <a:br>
              <a:rPr lang="en-US" dirty="0" smtClean="0"/>
            </a:br>
            <a:r>
              <a:rPr lang="en-US" dirty="0" smtClean="0"/>
              <a:t>Support Increase to SSP </a:t>
            </a:r>
            <a:endParaRPr lang="en-US" b="1" dirty="0"/>
          </a:p>
        </p:txBody>
      </p:sp>
    </p:spTree>
    <p:extLst>
      <p:ext uri="{BB962C8B-B14F-4D97-AF65-F5344CB8AC3E}">
        <p14:creationId xmlns:p14="http://schemas.microsoft.com/office/powerpoint/2010/main" val="13795097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000" y="1936777"/>
            <a:ext cx="8636000" cy="2857417"/>
          </a:xfrm>
          <a:prstGeom prst="rect">
            <a:avLst/>
          </a:prstGeom>
          <a:noFill/>
        </p:spPr>
        <p:txBody>
          <a:bodyPr wrap="square" lIns="162781" tIns="81391" rIns="162781" bIns="81391" rtlCol="0">
            <a:spAutoFit/>
          </a:bodyPr>
          <a:lstStyle/>
          <a:p>
            <a:r>
              <a:rPr lang="en-US" sz="2500" b="1" dirty="0">
                <a:solidFill>
                  <a:srgbClr val="000099"/>
                </a:solidFill>
              </a:rPr>
              <a:t>Message #1</a:t>
            </a:r>
          </a:p>
          <a:p>
            <a:endParaRPr lang="en-US" sz="2500" b="1" dirty="0">
              <a:solidFill>
                <a:srgbClr val="000099"/>
              </a:solidFill>
            </a:endParaRPr>
          </a:p>
          <a:p>
            <a:r>
              <a:rPr lang="en-US" sz="2500" dirty="0">
                <a:solidFill>
                  <a:srgbClr val="000099"/>
                </a:solidFill>
              </a:rPr>
              <a:t>	</a:t>
            </a:r>
            <a:r>
              <a:rPr lang="en-US" sz="2500" dirty="0"/>
              <a:t>Hi, my name is __________ and I live in (name of your city) and my zip code is __________.</a:t>
            </a:r>
          </a:p>
          <a:p>
            <a:r>
              <a:rPr lang="en-US" sz="2500" dirty="0"/>
              <a:t>No one on SSI/SSP should have to live in poverty </a:t>
            </a:r>
            <a:r>
              <a:rPr lang="en-US" sz="2500" b="1" u="sng" dirty="0"/>
              <a:t>I urge you to restore both the SSP grant cuts and the cost of living adjustment</a:t>
            </a:r>
            <a:r>
              <a:rPr lang="en-US" sz="2500" u="sng" dirty="0"/>
              <a:t>.</a:t>
            </a:r>
            <a:endParaRPr lang="en-US" sz="2500" u="sng" dirty="0"/>
          </a:p>
        </p:txBody>
      </p:sp>
      <p:sp>
        <p:nvSpPr>
          <p:cNvPr id="4" name="Title 2"/>
          <p:cNvSpPr txBox="1">
            <a:spLocks/>
          </p:cNvSpPr>
          <p:nvPr/>
        </p:nvSpPr>
        <p:spPr>
          <a:xfrm>
            <a:off x="0" y="146050"/>
            <a:ext cx="8763000" cy="1601788"/>
          </a:xfrm>
          <a:prstGeom prst="rect">
            <a:avLst/>
          </a:prstGeom>
          <a:solidFill>
            <a:srgbClr val="003399"/>
          </a:solidFill>
        </p:spPr>
        <p:style>
          <a:lnRef idx="3">
            <a:schemeClr val="lt1"/>
          </a:lnRef>
          <a:fillRef idx="1">
            <a:schemeClr val="dk1"/>
          </a:fillRef>
          <a:effectRef idx="1">
            <a:schemeClr val="dk1"/>
          </a:effectRef>
          <a:fontRef idx="minor">
            <a:schemeClr val="lt1"/>
          </a:fontRef>
        </p:style>
        <p:txBody>
          <a:bodyPr vert="horz" lIns="91435" tIns="45717" rIns="91435" bIns="45717" rtlCol="0" anchor="ctr">
            <a:normAutofit/>
          </a:bodyPr>
          <a:lstStyle>
            <a:lvl1pPr algn="ctr" defTabSz="513618" rtl="0" eaLnBrk="1" latinLnBrk="0" hangingPunct="1">
              <a:spcBef>
                <a:spcPct val="0"/>
              </a:spcBef>
              <a:buNone/>
              <a:defRPr sz="2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smtClean="0"/>
              <a:t/>
            </a:r>
            <a:br>
              <a:rPr lang="en-US" dirty="0" smtClean="0"/>
            </a:br>
            <a:r>
              <a:rPr lang="en-US" dirty="0" smtClean="0"/>
              <a:t>Support Increase to SSP </a:t>
            </a:r>
            <a:r>
              <a:rPr lang="en-US" dirty="0" err="1" smtClean="0"/>
              <a:t>cont</a:t>
            </a:r>
            <a:r>
              <a:rPr lang="en-US" dirty="0" smtClean="0"/>
              <a:t>… </a:t>
            </a:r>
            <a:endParaRPr lang="en-US" b="1" dirty="0"/>
          </a:p>
        </p:txBody>
      </p:sp>
    </p:spTree>
    <p:extLst>
      <p:ext uri="{BB962C8B-B14F-4D97-AF65-F5344CB8AC3E}">
        <p14:creationId xmlns:p14="http://schemas.microsoft.com/office/powerpoint/2010/main" val="21146370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000" y="1936776"/>
            <a:ext cx="8636000" cy="2857417"/>
          </a:xfrm>
          <a:prstGeom prst="rect">
            <a:avLst/>
          </a:prstGeom>
          <a:noFill/>
        </p:spPr>
        <p:txBody>
          <a:bodyPr wrap="square" lIns="162781" tIns="81391" rIns="162781" bIns="81391" rtlCol="0">
            <a:spAutoFit/>
          </a:bodyPr>
          <a:lstStyle/>
          <a:p>
            <a:r>
              <a:rPr lang="en-US" sz="2500" b="1" dirty="0">
                <a:solidFill>
                  <a:srgbClr val="000099"/>
                </a:solidFill>
              </a:rPr>
              <a:t>Message #2</a:t>
            </a:r>
          </a:p>
          <a:p>
            <a:endParaRPr lang="en-US" sz="2500" b="1" dirty="0">
              <a:solidFill>
                <a:srgbClr val="000099"/>
              </a:solidFill>
            </a:endParaRPr>
          </a:p>
          <a:p>
            <a:r>
              <a:rPr lang="en-US" sz="2500" dirty="0">
                <a:solidFill>
                  <a:srgbClr val="000099"/>
                </a:solidFill>
              </a:rPr>
              <a:t>	</a:t>
            </a:r>
            <a:r>
              <a:rPr lang="en-US" sz="2500" dirty="0"/>
              <a:t>Hi, my name is __________ and I live in (name of your city) and my zip code is __________.</a:t>
            </a:r>
          </a:p>
          <a:p>
            <a:r>
              <a:rPr lang="en-US" sz="2500" dirty="0"/>
              <a:t>California has not increased its SSP grant for nearly 10 years, but the cost of living has gone up every year. I urge you to restore both the SSP grant cuts and the cost of living adjustment.</a:t>
            </a:r>
            <a:endParaRPr lang="en-US" sz="2500" dirty="0"/>
          </a:p>
        </p:txBody>
      </p:sp>
      <p:sp>
        <p:nvSpPr>
          <p:cNvPr id="4" name="Title 2"/>
          <p:cNvSpPr txBox="1">
            <a:spLocks/>
          </p:cNvSpPr>
          <p:nvPr/>
        </p:nvSpPr>
        <p:spPr>
          <a:xfrm>
            <a:off x="0" y="146050"/>
            <a:ext cx="8763000" cy="1601788"/>
          </a:xfrm>
          <a:prstGeom prst="rect">
            <a:avLst/>
          </a:prstGeom>
          <a:solidFill>
            <a:srgbClr val="003399"/>
          </a:solidFill>
        </p:spPr>
        <p:style>
          <a:lnRef idx="3">
            <a:schemeClr val="lt1"/>
          </a:lnRef>
          <a:fillRef idx="1">
            <a:schemeClr val="dk1"/>
          </a:fillRef>
          <a:effectRef idx="1">
            <a:schemeClr val="dk1"/>
          </a:effectRef>
          <a:fontRef idx="minor">
            <a:schemeClr val="lt1"/>
          </a:fontRef>
        </p:style>
        <p:txBody>
          <a:bodyPr vert="horz" lIns="91435" tIns="45717" rIns="91435" bIns="45717" rtlCol="0" anchor="ctr">
            <a:normAutofit/>
          </a:bodyPr>
          <a:lstStyle>
            <a:lvl1pPr algn="ctr" defTabSz="513618" rtl="0" eaLnBrk="1" latinLnBrk="0" hangingPunct="1">
              <a:spcBef>
                <a:spcPct val="0"/>
              </a:spcBef>
              <a:buNone/>
              <a:defRPr sz="2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smtClean="0"/>
              <a:t/>
            </a:r>
            <a:br>
              <a:rPr lang="en-US" dirty="0" smtClean="0"/>
            </a:br>
            <a:r>
              <a:rPr lang="en-US" dirty="0" smtClean="0"/>
              <a:t>Support Increase to SSP </a:t>
            </a:r>
            <a:r>
              <a:rPr lang="en-US" dirty="0" err="1" smtClean="0"/>
              <a:t>cont</a:t>
            </a:r>
            <a:r>
              <a:rPr lang="en-US" dirty="0" smtClean="0"/>
              <a:t>… </a:t>
            </a:r>
            <a:endParaRPr lang="en-US" b="1" dirty="0"/>
          </a:p>
        </p:txBody>
      </p:sp>
    </p:spTree>
    <p:extLst>
      <p:ext uri="{BB962C8B-B14F-4D97-AF65-F5344CB8AC3E}">
        <p14:creationId xmlns:p14="http://schemas.microsoft.com/office/powerpoint/2010/main" val="39769058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8000" y="1936776"/>
            <a:ext cx="7620000" cy="4219022"/>
          </a:xfrm>
          <a:prstGeom prst="rect">
            <a:avLst/>
          </a:prstGeom>
          <a:noFill/>
        </p:spPr>
        <p:txBody>
          <a:bodyPr wrap="square" lIns="162781" tIns="81391" rIns="162781" bIns="81391" rtlCol="0">
            <a:spAutoFit/>
          </a:bodyPr>
          <a:lstStyle/>
          <a:p>
            <a:pPr marL="305215" indent="-305215">
              <a:buFont typeface="Arial" panose="020B0604020202020204" pitchFamily="34" charset="0"/>
              <a:buChar char="•"/>
            </a:pPr>
            <a:r>
              <a:rPr lang="en-US" sz="2500" dirty="0"/>
              <a:t> By phone:  Call </a:t>
            </a:r>
            <a:r>
              <a:rPr lang="en-US" sz="2500" b="1" dirty="0">
                <a:solidFill>
                  <a:schemeClr val="tx2">
                    <a:lumMod val="75000"/>
                  </a:schemeClr>
                </a:solidFill>
              </a:rPr>
              <a:t>1-888-868-3762</a:t>
            </a:r>
            <a:r>
              <a:rPr lang="en-US" sz="2500" dirty="0"/>
              <a:t> (Project Vote Smart), give them your 9 digit zip code (your zip code plus 4</a:t>
            </a:r>
            <a:r>
              <a:rPr lang="en-US" sz="2500" dirty="0"/>
              <a:t>)</a:t>
            </a:r>
          </a:p>
          <a:p>
            <a:pPr marL="305215" indent="-305215">
              <a:buFont typeface="Arial" panose="020B0604020202020204" pitchFamily="34" charset="0"/>
              <a:buChar char="•"/>
            </a:pPr>
            <a:endParaRPr lang="en-US" sz="2100" dirty="0"/>
          </a:p>
          <a:p>
            <a:pPr marL="305215" indent="-305215">
              <a:buFont typeface="Arial" panose="020B0604020202020204" pitchFamily="34" charset="0"/>
              <a:buChar char="•"/>
            </a:pPr>
            <a:r>
              <a:rPr lang="en-US" sz="2500" dirty="0"/>
              <a:t>By internet: Go to </a:t>
            </a:r>
            <a:r>
              <a:rPr lang="en-US" sz="2500" dirty="0">
                <a:hlinkClick r:id="rId3" tooltip="Leg Info"/>
              </a:rPr>
              <a:t>www.leginfo.ca.gov/yourleg.html</a:t>
            </a:r>
            <a:r>
              <a:rPr lang="en-US" sz="2500" dirty="0"/>
              <a:t>.  Click on Assembly Member Addresses and then click on “Find Your Legislator by your address,” Enter your address and the names of your Assembly Member and your State Senator will come up.</a:t>
            </a:r>
          </a:p>
          <a:p>
            <a:pPr marL="305215" indent="-305215">
              <a:buFont typeface="Arial" panose="020B0604020202020204" pitchFamily="34" charset="0"/>
              <a:buChar char="•"/>
            </a:pPr>
            <a:endParaRPr lang="en-US" sz="2100" dirty="0"/>
          </a:p>
          <a:p>
            <a:pPr marL="305215" indent="-305215">
              <a:buFont typeface="Arial" panose="020B0604020202020204" pitchFamily="34" charset="0"/>
              <a:buChar char="•"/>
            </a:pPr>
            <a:endParaRPr lang="en-US" sz="2100" dirty="0"/>
          </a:p>
        </p:txBody>
      </p:sp>
      <p:sp>
        <p:nvSpPr>
          <p:cNvPr id="4" name="Title 2"/>
          <p:cNvSpPr txBox="1">
            <a:spLocks/>
          </p:cNvSpPr>
          <p:nvPr/>
        </p:nvSpPr>
        <p:spPr>
          <a:xfrm>
            <a:off x="0" y="146050"/>
            <a:ext cx="8763000" cy="1601788"/>
          </a:xfrm>
          <a:prstGeom prst="rect">
            <a:avLst/>
          </a:prstGeom>
          <a:solidFill>
            <a:srgbClr val="003399"/>
          </a:solidFill>
        </p:spPr>
        <p:style>
          <a:lnRef idx="3">
            <a:schemeClr val="lt1"/>
          </a:lnRef>
          <a:fillRef idx="1">
            <a:schemeClr val="dk1"/>
          </a:fillRef>
          <a:effectRef idx="1">
            <a:schemeClr val="dk1"/>
          </a:effectRef>
          <a:fontRef idx="minor">
            <a:schemeClr val="lt1"/>
          </a:fontRef>
        </p:style>
        <p:txBody>
          <a:bodyPr vert="horz" lIns="91435" tIns="45717" rIns="91435" bIns="45717" rtlCol="0" anchor="ctr">
            <a:normAutofit/>
          </a:bodyPr>
          <a:lstStyle>
            <a:lvl1pPr algn="ctr" defTabSz="513618" rtl="0" eaLnBrk="1" latinLnBrk="0" hangingPunct="1">
              <a:spcBef>
                <a:spcPct val="0"/>
              </a:spcBef>
              <a:buNone/>
              <a:defRPr sz="2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smtClean="0"/>
              <a:t/>
            </a:r>
            <a:br>
              <a:rPr lang="en-US" dirty="0" smtClean="0"/>
            </a:br>
            <a:r>
              <a:rPr lang="en-US" dirty="0" smtClean="0"/>
              <a:t>Find your State Legislators</a:t>
            </a:r>
            <a:endParaRPr lang="en-US" b="1" dirty="0"/>
          </a:p>
        </p:txBody>
      </p:sp>
    </p:spTree>
    <p:extLst>
      <p:ext uri="{BB962C8B-B14F-4D97-AF65-F5344CB8AC3E}">
        <p14:creationId xmlns:p14="http://schemas.microsoft.com/office/powerpoint/2010/main" val="1275902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02" y="-28754"/>
            <a:ext cx="9433737" cy="6934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12849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 name="TextBox 1"/>
          <p:cNvSpPr txBox="1"/>
          <p:nvPr/>
        </p:nvSpPr>
        <p:spPr>
          <a:xfrm>
            <a:off x="635000" y="1465094"/>
            <a:ext cx="7589887" cy="1149234"/>
          </a:xfrm>
          <a:prstGeom prst="rect">
            <a:avLst/>
          </a:prstGeom>
          <a:noFill/>
        </p:spPr>
        <p:txBody>
          <a:bodyPr wrap="square" lIns="162760" tIns="81380" rIns="162760" bIns="81380" rtlCol="0">
            <a:spAutoFit/>
          </a:bodyPr>
          <a:lstStyle/>
          <a:p>
            <a:pPr algn="r"/>
            <a:r>
              <a:rPr lang="en-US" sz="6400" dirty="0">
                <a:solidFill>
                  <a:schemeClr val="bg1"/>
                </a:solidFill>
              </a:rPr>
              <a:t>Voter information</a:t>
            </a:r>
            <a:endParaRPr lang="en-US" sz="6400" dirty="0">
              <a:solidFill>
                <a:schemeClr val="bg1"/>
              </a:solidFill>
            </a:endParaRPr>
          </a:p>
        </p:txBody>
      </p:sp>
    </p:spTree>
    <p:extLst>
      <p:ext uri="{BB962C8B-B14F-4D97-AF65-F5344CB8AC3E}">
        <p14:creationId xmlns:p14="http://schemas.microsoft.com/office/powerpoint/2010/main" val="15592236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1905002"/>
            <a:ext cx="8153400" cy="1908203"/>
          </a:xfrm>
          <a:prstGeom prst="rect">
            <a:avLst/>
          </a:prstGeom>
          <a:noFill/>
        </p:spPr>
        <p:txBody>
          <a:bodyPr wrap="square" lIns="91429" tIns="45714" rIns="91429" bIns="45714" rtlCol="0">
            <a:spAutoFit/>
          </a:bodyPr>
          <a:lstStyle/>
          <a:p>
            <a:pPr algn="ctr"/>
            <a:endParaRPr lang="en-US" sz="2500" b="1" dirty="0">
              <a:hlinkClick r:id="rId3"/>
            </a:endParaRPr>
          </a:p>
          <a:p>
            <a:pPr algn="ctr"/>
            <a:endParaRPr lang="en-US" sz="2500" b="1" dirty="0">
              <a:hlinkClick r:id="rId3"/>
            </a:endParaRPr>
          </a:p>
          <a:p>
            <a:r>
              <a:rPr lang="en-US" sz="2500" b="1" dirty="0"/>
              <a:t> </a:t>
            </a:r>
            <a:r>
              <a:rPr lang="en-US" sz="2500" dirty="0"/>
              <a:t/>
            </a:r>
            <a:br>
              <a:rPr lang="en-US" sz="2500" dirty="0"/>
            </a:br>
            <a:r>
              <a:rPr lang="en-US" sz="2500" dirty="0"/>
              <a:t/>
            </a:r>
            <a:br>
              <a:rPr lang="en-US" sz="2500" dirty="0"/>
            </a:br>
            <a:endParaRPr lang="en-US" b="1"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9200" y="1"/>
            <a:ext cx="6857999" cy="6858000"/>
          </a:xfrm>
          <a:prstGeom prst="rect">
            <a:avLst/>
          </a:prstGeom>
        </p:spPr>
      </p:pic>
    </p:spTree>
    <p:extLst>
      <p:ext uri="{BB962C8B-B14F-4D97-AF65-F5344CB8AC3E}">
        <p14:creationId xmlns:p14="http://schemas.microsoft.com/office/powerpoint/2010/main" val="18107693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1905002"/>
            <a:ext cx="8153400" cy="1908203"/>
          </a:xfrm>
          <a:prstGeom prst="rect">
            <a:avLst/>
          </a:prstGeom>
          <a:noFill/>
        </p:spPr>
        <p:txBody>
          <a:bodyPr wrap="square" lIns="91429" tIns="45714" rIns="91429" bIns="45714" rtlCol="0">
            <a:spAutoFit/>
          </a:bodyPr>
          <a:lstStyle/>
          <a:p>
            <a:pPr algn="ctr"/>
            <a:endParaRPr lang="en-US" sz="2500" b="1" dirty="0">
              <a:hlinkClick r:id="rId3"/>
            </a:endParaRPr>
          </a:p>
          <a:p>
            <a:pPr algn="ctr"/>
            <a:endParaRPr lang="en-US" sz="2500" b="1" dirty="0">
              <a:hlinkClick r:id="rId3"/>
            </a:endParaRPr>
          </a:p>
          <a:p>
            <a:r>
              <a:rPr lang="en-US" sz="2500" b="1" dirty="0"/>
              <a:t> </a:t>
            </a:r>
            <a:r>
              <a:rPr lang="en-US" sz="2500" dirty="0"/>
              <a:t/>
            </a:r>
            <a:br>
              <a:rPr lang="en-US" sz="2500" dirty="0"/>
            </a:br>
            <a:r>
              <a:rPr lang="en-US" sz="2500" dirty="0"/>
              <a:t/>
            </a:r>
            <a:br>
              <a:rPr lang="en-US" sz="2500" dirty="0"/>
            </a:br>
            <a:endParaRPr lang="en-US" b="1"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55" y="146113"/>
            <a:ext cx="6318250" cy="2424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9001" y="2570972"/>
            <a:ext cx="6238875" cy="2797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81000" y="5368888"/>
            <a:ext cx="8763000" cy="549092"/>
          </a:xfrm>
          <a:prstGeom prst="rect">
            <a:avLst/>
          </a:prstGeom>
          <a:noFill/>
        </p:spPr>
        <p:txBody>
          <a:bodyPr wrap="square" lIns="162781" tIns="81391" rIns="162781" bIns="81391" rtlCol="0">
            <a:spAutoFit/>
          </a:bodyPr>
          <a:lstStyle/>
          <a:p>
            <a:r>
              <a:rPr lang="en-US" sz="2500" b="1" u="sng" dirty="0">
                <a:solidFill>
                  <a:srgbClr val="2B34ED"/>
                </a:solidFill>
              </a:rPr>
              <a:t>http://disabilityorganizing.net/vote-disability/voterpledge.php</a:t>
            </a:r>
          </a:p>
        </p:txBody>
      </p:sp>
    </p:spTree>
    <p:extLst>
      <p:ext uri="{BB962C8B-B14F-4D97-AF65-F5344CB8AC3E}">
        <p14:creationId xmlns:p14="http://schemas.microsoft.com/office/powerpoint/2010/main" val="17618611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276601"/>
            <a:ext cx="5867400" cy="1752600"/>
          </a:xfrm>
          <a:prstGeom prst="rect">
            <a:avLst/>
          </a:prstGeom>
        </p:spPr>
        <p:txBody>
          <a:bodyPr vert="horz" lIns="91424" tIns="45712" rIns="91424" bIns="45712" rtlCol="0" anchor="b">
            <a:normAutofit/>
          </a:bodyPr>
          <a:lst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a:lstStyle>
          <a:p>
            <a:endParaRPr lang="en-US" dirty="0"/>
          </a:p>
        </p:txBody>
      </p:sp>
      <p:sp>
        <p:nvSpPr>
          <p:cNvPr id="2" name="Title 1"/>
          <p:cNvSpPr>
            <a:spLocks noGrp="1"/>
          </p:cNvSpPr>
          <p:nvPr>
            <p:ph type="title"/>
          </p:nvPr>
        </p:nvSpPr>
        <p:spPr>
          <a:xfrm>
            <a:off x="1524000" y="457199"/>
            <a:ext cx="6172200" cy="5715000"/>
          </a:xfrm>
        </p:spPr>
        <p:txBody>
          <a:bodyPr>
            <a:normAutofit/>
          </a:bodyPr>
          <a:lstStyle/>
          <a:p>
            <a:pPr algn="ctr"/>
            <a:r>
              <a:rPr lang="en-US" sz="3200" dirty="0">
                <a:latin typeface="Franklin Gothic Medium" pitchFamily="34" charset="0"/>
              </a:rPr>
              <a:t>To listen to the call on your phone, Dial 877-229-8493</a:t>
            </a:r>
            <a:br>
              <a:rPr lang="en-US" sz="3200" dirty="0">
                <a:latin typeface="Franklin Gothic Medium" pitchFamily="34" charset="0"/>
              </a:rPr>
            </a:br>
            <a:r>
              <a:rPr lang="en-US" sz="3200" dirty="0">
                <a:latin typeface="Franklin Gothic Medium" pitchFamily="34" charset="0"/>
              </a:rPr>
              <a:t>i.d. code  111563</a:t>
            </a:r>
            <a:br>
              <a:rPr lang="en-US" sz="3200" dirty="0">
                <a:latin typeface="Franklin Gothic Medium" pitchFamily="34" charset="0"/>
              </a:rPr>
            </a:br>
            <a:endParaRPr lang="en-US" sz="3200" dirty="0">
              <a:latin typeface="Franklin Gothic Medium"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45255">
            <a:off x="381002" y="4038604"/>
            <a:ext cx="3025562" cy="2011681"/>
          </a:xfrm>
          <a:prstGeom prst="rect">
            <a:avLst/>
          </a:prstGeom>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295336"/>
            <a:ext cx="1651000" cy="134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46041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76200" y="303215"/>
            <a:ext cx="8763000" cy="1601788"/>
          </a:xfrm>
          <a:solidFill>
            <a:srgbClr val="003399"/>
          </a:solidFill>
          <a:ln/>
        </p:spPr>
        <p:style>
          <a:lnRef idx="3">
            <a:schemeClr val="lt1"/>
          </a:lnRef>
          <a:fillRef idx="1">
            <a:schemeClr val="dk1"/>
          </a:fillRef>
          <a:effectRef idx="1">
            <a:schemeClr val="dk1"/>
          </a:effectRef>
          <a:fontRef idx="minor">
            <a:schemeClr val="lt1"/>
          </a:fontRef>
        </p:style>
        <p:txBody>
          <a:bodyPr anchor="ctr">
            <a:normAutofit/>
          </a:bodyPr>
          <a:lstStyle/>
          <a:p>
            <a:r>
              <a:rPr lang="en-US" dirty="0"/>
              <a:t/>
            </a:r>
            <a:br>
              <a:rPr lang="en-US" dirty="0"/>
            </a:br>
            <a:r>
              <a:rPr lang="en-US" dirty="0"/>
              <a:t>Disability Voting </a:t>
            </a:r>
            <a:r>
              <a:rPr lang="en-US" dirty="0" smtClean="0"/>
              <a:t>Resources</a:t>
            </a:r>
            <a:endParaRPr lang="en-US" b="1" dirty="0"/>
          </a:p>
        </p:txBody>
      </p:sp>
      <p:sp>
        <p:nvSpPr>
          <p:cNvPr id="4" name="TextBox 3"/>
          <p:cNvSpPr txBox="1"/>
          <p:nvPr/>
        </p:nvSpPr>
        <p:spPr>
          <a:xfrm>
            <a:off x="381000" y="1905003"/>
            <a:ext cx="8153400" cy="4601247"/>
          </a:xfrm>
          <a:prstGeom prst="rect">
            <a:avLst/>
          </a:prstGeom>
          <a:noFill/>
        </p:spPr>
        <p:txBody>
          <a:bodyPr wrap="square" lIns="91429" tIns="45714" rIns="91429" bIns="45714" rtlCol="0">
            <a:spAutoFit/>
          </a:bodyPr>
          <a:lstStyle/>
          <a:p>
            <a:r>
              <a:rPr lang="en-US" sz="2500" b="1" dirty="0"/>
              <a:t> </a:t>
            </a:r>
            <a:r>
              <a:rPr lang="en-US" sz="2500" dirty="0"/>
              <a:t/>
            </a:r>
            <a:br>
              <a:rPr lang="en-US" sz="2500" dirty="0"/>
            </a:br>
            <a:r>
              <a:rPr lang="en-US" sz="2500" dirty="0"/>
              <a:t>California Secretary of State Voter Hotline</a:t>
            </a:r>
            <a:r>
              <a:rPr lang="en-US" sz="2500" dirty="0"/>
              <a:t>: </a:t>
            </a:r>
            <a:r>
              <a:rPr lang="en-US" sz="2500" b="1" dirty="0">
                <a:solidFill>
                  <a:srgbClr val="2B34ED"/>
                </a:solidFill>
              </a:rPr>
              <a:t>(</a:t>
            </a:r>
            <a:r>
              <a:rPr lang="en-US" sz="2500" b="1" dirty="0">
                <a:solidFill>
                  <a:srgbClr val="2B34ED"/>
                </a:solidFill>
              </a:rPr>
              <a:t>800) </a:t>
            </a:r>
            <a:r>
              <a:rPr lang="en-US" sz="2500" b="1" dirty="0">
                <a:solidFill>
                  <a:srgbClr val="2B34ED"/>
                </a:solidFill>
              </a:rPr>
              <a:t>345-VOTE</a:t>
            </a:r>
          </a:p>
          <a:p>
            <a:r>
              <a:rPr lang="en-US" sz="2500" dirty="0"/>
              <a:t>Disability Vote </a:t>
            </a:r>
            <a:r>
              <a:rPr lang="en-US" sz="2500" dirty="0"/>
              <a:t>HOTLINE		</a:t>
            </a:r>
            <a:r>
              <a:rPr lang="en-US" sz="2500" b="1" dirty="0" smtClean="0">
                <a:solidFill>
                  <a:srgbClr val="2B34ED"/>
                </a:solidFill>
              </a:rPr>
              <a:t>Voice </a:t>
            </a:r>
            <a:r>
              <a:rPr lang="en-US" sz="2500" b="1" dirty="0">
                <a:solidFill>
                  <a:srgbClr val="2B34ED"/>
                </a:solidFill>
              </a:rPr>
              <a:t>- </a:t>
            </a:r>
            <a:r>
              <a:rPr lang="en-US" sz="2500" b="1" dirty="0">
                <a:solidFill>
                  <a:srgbClr val="2B34ED"/>
                </a:solidFill>
              </a:rPr>
              <a:t>1-888-569-7655</a:t>
            </a:r>
          </a:p>
          <a:p>
            <a:r>
              <a:rPr lang="en-US" sz="2500" dirty="0"/>
              <a:t>TTY						</a:t>
            </a:r>
            <a:r>
              <a:rPr lang="en-US" sz="2500" b="1" dirty="0">
                <a:solidFill>
                  <a:srgbClr val="2B34ED"/>
                </a:solidFill>
              </a:rPr>
              <a:t>1-800-719-5798</a:t>
            </a:r>
            <a:endParaRPr lang="en-US" sz="2500" b="1" dirty="0">
              <a:solidFill>
                <a:srgbClr val="2B34ED"/>
              </a:solidFill>
            </a:endParaRPr>
          </a:p>
          <a:p>
            <a:pPr algn="ctr"/>
            <a:r>
              <a:rPr lang="en-US" sz="2500" dirty="0"/>
              <a:t/>
            </a:r>
            <a:br>
              <a:rPr lang="en-US" sz="2500" dirty="0"/>
            </a:br>
            <a:r>
              <a:rPr lang="en-US" sz="2500" b="1" dirty="0">
                <a:hlinkClick r:id="rId3"/>
              </a:rPr>
              <a:t>www.VoteDisability.net</a:t>
            </a:r>
            <a:endParaRPr lang="en-US" sz="2500" b="1" dirty="0"/>
          </a:p>
          <a:p>
            <a:pPr algn="ctr"/>
            <a:r>
              <a:rPr lang="en-US" sz="2500" b="1" dirty="0"/>
              <a:t/>
            </a:r>
            <a:br>
              <a:rPr lang="en-US" sz="2500" b="1" dirty="0"/>
            </a:br>
            <a:r>
              <a:rPr lang="en-US" sz="2500" b="1" dirty="0">
                <a:hlinkClick r:id="rId4"/>
              </a:rPr>
              <a:t>www.Votersedge.org</a:t>
            </a:r>
            <a:endParaRPr lang="en-US" sz="2500" dirty="0"/>
          </a:p>
          <a:p>
            <a:pPr algn="ctr"/>
            <a:r>
              <a:rPr lang="en-US" sz="2500" dirty="0"/>
              <a:t> </a:t>
            </a:r>
            <a:endParaRPr lang="en-US" sz="2500" dirty="0"/>
          </a:p>
          <a:p>
            <a:pPr algn="ctr"/>
            <a:r>
              <a:rPr lang="en-US" sz="2500" b="1" dirty="0">
                <a:hlinkClick r:id="rId5"/>
              </a:rPr>
              <a:t>www.EasyVoterGuide.org</a:t>
            </a:r>
            <a:endParaRPr lang="en-US" sz="2500" dirty="0"/>
          </a:p>
          <a:p>
            <a:r>
              <a:rPr lang="en-US" sz="2500" dirty="0"/>
              <a:t/>
            </a:r>
            <a:br>
              <a:rPr lang="en-US" sz="2500" dirty="0"/>
            </a:br>
            <a:endParaRPr lang="en-US" b="1" dirty="0"/>
          </a:p>
        </p:txBody>
      </p:sp>
    </p:spTree>
    <p:extLst>
      <p:ext uri="{BB962C8B-B14F-4D97-AF65-F5344CB8AC3E}">
        <p14:creationId xmlns:p14="http://schemas.microsoft.com/office/powerpoint/2010/main" val="33815281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6"/>
            <a:ext cx="4114800" cy="1143000"/>
          </a:xfrm>
        </p:spPr>
        <p:txBody>
          <a:bodyPr anchor="t">
            <a:normAutofit/>
          </a:bodyPr>
          <a:lstStyle/>
          <a:p>
            <a:pPr algn="l"/>
            <a:r>
              <a:rPr lang="en-US" b="1" dirty="0" smtClean="0"/>
              <a:t>Poll Question #3</a:t>
            </a:r>
            <a:endParaRPr lang="en-US" b="1"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295336"/>
            <a:ext cx="1651000" cy="134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12142" y="1351150"/>
            <a:ext cx="4826000" cy="2103342"/>
          </a:xfrm>
          <a:prstGeom prst="rect">
            <a:avLst/>
          </a:prstGeom>
          <a:noFill/>
        </p:spPr>
        <p:txBody>
          <a:bodyPr wrap="square" lIns="162760" tIns="81380" rIns="162760" bIns="81380" rtlCol="0">
            <a:spAutoFit/>
          </a:bodyPr>
          <a:lstStyle/>
          <a:p>
            <a:r>
              <a:rPr lang="en-US" sz="2100" b="1" dirty="0"/>
              <a:t>Was this call helpful for you?</a:t>
            </a:r>
          </a:p>
          <a:p>
            <a:endParaRPr lang="en-US" sz="2100" dirty="0"/>
          </a:p>
          <a:p>
            <a:r>
              <a:rPr lang="en-US" sz="2100" dirty="0"/>
              <a:t>	Press 1 – Yes</a:t>
            </a:r>
          </a:p>
          <a:p>
            <a:endParaRPr lang="en-US" sz="2100" dirty="0"/>
          </a:p>
          <a:p>
            <a:r>
              <a:rPr lang="en-US" sz="2100" dirty="0"/>
              <a:t>	Press 2 – No</a:t>
            </a:r>
          </a:p>
          <a:p>
            <a:r>
              <a:rPr lang="en-US" sz="2100" dirty="0"/>
              <a:t> </a:t>
            </a:r>
          </a:p>
        </p:txBody>
      </p:sp>
    </p:spTree>
    <p:extLst>
      <p:ext uri="{BB962C8B-B14F-4D97-AF65-F5344CB8AC3E}">
        <p14:creationId xmlns:p14="http://schemas.microsoft.com/office/powerpoint/2010/main" val="29058902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799"/>
            <a:ext cx="5791200" cy="3505200"/>
          </a:xfrm>
        </p:spPr>
        <p:txBody>
          <a:bodyPr anchor="t">
            <a:normAutofit/>
          </a:bodyPr>
          <a:lstStyle/>
          <a:p>
            <a:pPr>
              <a:spcBef>
                <a:spcPts val="1068"/>
              </a:spcBef>
            </a:pPr>
            <a:r>
              <a:rPr lang="en-US" sz="2100" dirty="0"/>
              <a:t>We want to hear from you. If you have a question(s) that was not answered during tonight's call, type it into the question box along with your contact information and a PASC representative will contact in the next 72 hours.</a:t>
            </a:r>
          </a:p>
          <a:p>
            <a:pPr>
              <a:spcBef>
                <a:spcPts val="1068"/>
              </a:spcBef>
            </a:pPr>
            <a:r>
              <a:rPr lang="en-US" sz="2100" dirty="0"/>
              <a:t>Don’t have a question, tell us how we are doing and any suggestions to make the calls better.</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2450" y="369635"/>
            <a:ext cx="1517977" cy="1280159"/>
          </a:xfrm>
          <a:prstGeom prst="rect">
            <a:avLst/>
          </a:prstGeom>
        </p:spPr>
      </p:pic>
      <p:sp>
        <p:nvSpPr>
          <p:cNvPr id="4" name="TextBox 3"/>
          <p:cNvSpPr txBox="1"/>
          <p:nvPr/>
        </p:nvSpPr>
        <p:spPr>
          <a:xfrm>
            <a:off x="508000" y="743001"/>
            <a:ext cx="5257800" cy="646315"/>
          </a:xfrm>
          <a:prstGeom prst="rect">
            <a:avLst/>
          </a:prstGeom>
          <a:noFill/>
        </p:spPr>
        <p:txBody>
          <a:bodyPr wrap="square" lIns="91424" tIns="45712" rIns="91424" bIns="45712" rtlCol="0">
            <a:spAutoFit/>
          </a:bodyPr>
          <a:lstStyle/>
          <a:p>
            <a:r>
              <a:rPr lang="en-US" sz="3600" b="1" dirty="0">
                <a:latin typeface="Franklin Gothic Medium" pitchFamily="34" charset="0"/>
              </a:rPr>
              <a:t>Tell us how we did</a:t>
            </a:r>
          </a:p>
        </p:txBody>
      </p:sp>
      <p:sp>
        <p:nvSpPr>
          <p:cNvPr id="5" name="TextBox 4"/>
          <p:cNvSpPr txBox="1"/>
          <p:nvPr/>
        </p:nvSpPr>
        <p:spPr>
          <a:xfrm>
            <a:off x="482827" y="4252344"/>
            <a:ext cx="7467600" cy="2772549"/>
          </a:xfrm>
          <a:prstGeom prst="rect">
            <a:avLst/>
          </a:prstGeom>
          <a:noFill/>
        </p:spPr>
        <p:txBody>
          <a:bodyPr wrap="square" lIns="91424" tIns="45712" rIns="91424" bIns="45712" rtlCol="0">
            <a:spAutoFit/>
          </a:bodyPr>
          <a:lstStyle/>
          <a:p>
            <a:pPr marL="305178" indent="-305178">
              <a:spcBef>
                <a:spcPts val="1068"/>
              </a:spcBef>
              <a:buFont typeface="Wingdings" pitchFamily="2" charset="2"/>
              <a:buChar char="§"/>
            </a:pPr>
            <a:r>
              <a:rPr lang="en-US" sz="2100" dirty="0"/>
              <a:t>We hold Town Halls on the third Wednesday of the month. If you are a IHSS recipient on the PASC registry you will automatically get a call inviting you to participate. You can also  join us online by going to </a:t>
            </a:r>
            <a:r>
              <a:rPr lang="en-US" sz="2100" dirty="0">
                <a:hlinkClick r:id="rId4"/>
              </a:rPr>
              <a:t>www.pascla.org</a:t>
            </a:r>
            <a:r>
              <a:rPr lang="en-US" sz="2100" dirty="0"/>
              <a:t> and clicking on the “join us online” link. </a:t>
            </a:r>
          </a:p>
          <a:p>
            <a:pPr marL="305178" indent="-305178">
              <a:spcBef>
                <a:spcPts val="1068"/>
              </a:spcBef>
              <a:buFont typeface="Wingdings" pitchFamily="2" charset="2"/>
              <a:buChar char="§"/>
            </a:pPr>
            <a:r>
              <a:rPr lang="en-US" sz="2100" dirty="0"/>
              <a:t>Join our Registry</a:t>
            </a:r>
          </a:p>
          <a:p>
            <a:r>
              <a:rPr lang="en-US" sz="2100" dirty="0"/>
              <a:t>      Call 877-565-4477 to join. </a:t>
            </a:r>
          </a:p>
          <a:p>
            <a:endParaRPr lang="en-US" dirty="0"/>
          </a:p>
        </p:txBody>
      </p:sp>
    </p:spTree>
    <p:extLst>
      <p:ext uri="{BB962C8B-B14F-4D97-AF65-F5344CB8AC3E}">
        <p14:creationId xmlns:p14="http://schemas.microsoft.com/office/powerpoint/2010/main" val="402526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276601"/>
            <a:ext cx="5867400" cy="1752600"/>
          </a:xfrm>
          <a:prstGeom prst="rect">
            <a:avLst/>
          </a:prstGeom>
        </p:spPr>
        <p:txBody>
          <a:bodyPr vert="horz" lIns="91424" tIns="45712" rIns="91424" bIns="45712" rtlCol="0" anchor="b">
            <a:normAutofit/>
          </a:bodyPr>
          <a:lst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a:lstStyle>
          <a:p>
            <a:endParaRPr lang="en-US" dirty="0"/>
          </a:p>
        </p:txBody>
      </p:sp>
      <p:sp>
        <p:nvSpPr>
          <p:cNvPr id="2" name="Title 1"/>
          <p:cNvSpPr>
            <a:spLocks noGrp="1"/>
          </p:cNvSpPr>
          <p:nvPr>
            <p:ph type="title"/>
          </p:nvPr>
        </p:nvSpPr>
        <p:spPr>
          <a:xfrm>
            <a:off x="1524000" y="457199"/>
            <a:ext cx="6172200" cy="5715000"/>
          </a:xfrm>
        </p:spPr>
        <p:txBody>
          <a:bodyPr>
            <a:normAutofit/>
          </a:bodyPr>
          <a:lstStyle/>
          <a:p>
            <a:pPr algn="ctr"/>
            <a:r>
              <a:rPr lang="en-US" sz="3200" b="1" dirty="0">
                <a:latin typeface="Franklin Gothic Medium" pitchFamily="34" charset="0"/>
              </a:rPr>
              <a:t>Greg Thompson</a:t>
            </a:r>
            <a:r>
              <a:rPr lang="en-US" sz="3200" dirty="0">
                <a:latin typeface="Franklin Gothic Medium" pitchFamily="34" charset="0"/>
              </a:rPr>
              <a:t/>
            </a:r>
            <a:br>
              <a:rPr lang="en-US" sz="3200" dirty="0">
                <a:latin typeface="Franklin Gothic Medium" pitchFamily="34" charset="0"/>
              </a:rPr>
            </a:br>
            <a:r>
              <a:rPr lang="en-US" sz="3200" dirty="0">
                <a:latin typeface="Franklin Gothic Medium" pitchFamily="34" charset="0"/>
              </a:rPr>
              <a:t>Executive Director</a:t>
            </a:r>
            <a:br>
              <a:rPr lang="en-US" sz="3200" dirty="0">
                <a:latin typeface="Franklin Gothic Medium" pitchFamily="34" charset="0"/>
              </a:rPr>
            </a:br>
            <a:r>
              <a:rPr lang="en-US" sz="3200" dirty="0">
                <a:latin typeface="Franklin Gothic Medium" pitchFamily="34" charset="0"/>
              </a:rPr>
              <a:t>PASC</a:t>
            </a:r>
            <a:br>
              <a:rPr lang="en-US" sz="3200" dirty="0">
                <a:latin typeface="Franklin Gothic Medium" pitchFamily="34" charset="0"/>
              </a:rPr>
            </a:br>
            <a:r>
              <a:rPr lang="en-US" sz="3200" dirty="0">
                <a:latin typeface="Franklin Gothic Medium" pitchFamily="34" charset="0"/>
              </a:rPr>
              <a:t>Los Angeles IHSS Public Authority</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295336"/>
            <a:ext cx="1651000" cy="134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8153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276601"/>
            <a:ext cx="5867400" cy="1752600"/>
          </a:xfrm>
          <a:prstGeom prst="rect">
            <a:avLst/>
          </a:prstGeom>
        </p:spPr>
        <p:txBody>
          <a:bodyPr vert="horz" lIns="91424" tIns="45712" rIns="91424" bIns="45712" rtlCol="0" anchor="b">
            <a:normAutofit/>
          </a:bodyPr>
          <a:lst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a:lstStyle>
          <a:p>
            <a:endParaRPr lang="en-US" dirty="0"/>
          </a:p>
        </p:txBody>
      </p:sp>
      <p:sp>
        <p:nvSpPr>
          <p:cNvPr id="2" name="Title 1"/>
          <p:cNvSpPr>
            <a:spLocks noGrp="1"/>
          </p:cNvSpPr>
          <p:nvPr>
            <p:ph type="title"/>
          </p:nvPr>
        </p:nvSpPr>
        <p:spPr>
          <a:xfrm>
            <a:off x="508000" y="533400"/>
            <a:ext cx="7556500" cy="5715000"/>
          </a:xfrm>
        </p:spPr>
        <p:txBody>
          <a:bodyPr>
            <a:normAutofit/>
          </a:bodyPr>
          <a:lstStyle/>
          <a:p>
            <a:r>
              <a:rPr lang="en-US" sz="3200" b="1" dirty="0">
                <a:latin typeface="Franklin Gothic Medium" pitchFamily="34" charset="0"/>
              </a:rPr>
              <a:t>Janet Heinritz-Canterbury</a:t>
            </a:r>
            <a:br>
              <a:rPr lang="en-US" sz="3200" b="1" dirty="0">
                <a:latin typeface="Franklin Gothic Medium" pitchFamily="34" charset="0"/>
              </a:rPr>
            </a:br>
            <a:r>
              <a:rPr lang="en-US" sz="3200" dirty="0">
                <a:latin typeface="Franklin Gothic Medium" pitchFamily="34" charset="0"/>
              </a:rPr>
              <a:t>Consumer Outreach &amp; Legislative Advocacy</a:t>
            </a:r>
            <a:r>
              <a:rPr lang="en-US" sz="3200" b="1" dirty="0">
                <a:latin typeface="Franklin Gothic Medium" pitchFamily="34" charset="0"/>
              </a:rPr>
              <a:t/>
            </a:r>
            <a:br>
              <a:rPr lang="en-US" sz="3200" b="1" dirty="0">
                <a:latin typeface="Franklin Gothic Medium" pitchFamily="34" charset="0"/>
              </a:rPr>
            </a:br>
            <a:r>
              <a:rPr lang="en-US" sz="3200" dirty="0">
                <a:latin typeface="Franklin Gothic Medium" pitchFamily="34" charset="0"/>
              </a:rPr>
              <a:t>PASC</a:t>
            </a:r>
            <a:r>
              <a:rPr lang="en-US" sz="3200" dirty="0">
                <a:latin typeface="Franklin Gothic Medium" pitchFamily="34" charset="0"/>
              </a:rPr>
              <a:t/>
            </a:r>
            <a:br>
              <a:rPr lang="en-US" sz="3200" dirty="0">
                <a:latin typeface="Franklin Gothic Medium" pitchFamily="34" charset="0"/>
              </a:rPr>
            </a:br>
            <a:r>
              <a:rPr lang="en-US" sz="3200" dirty="0">
                <a:latin typeface="Franklin Gothic Medium" pitchFamily="34" charset="0"/>
              </a:rPr>
              <a:t>Los Angeles IHSS Public </a:t>
            </a:r>
            <a:r>
              <a:rPr lang="en-US" sz="3200" dirty="0">
                <a:latin typeface="Franklin Gothic Medium" pitchFamily="34" charset="0"/>
              </a:rPr>
              <a:t>Authority</a:t>
            </a:r>
            <a:br>
              <a:rPr lang="en-US" sz="3200" dirty="0">
                <a:latin typeface="Franklin Gothic Medium" pitchFamily="34" charset="0"/>
              </a:rPr>
            </a:br>
            <a:r>
              <a:rPr lang="en-US" sz="3200" u="sng" dirty="0">
                <a:hlinkClick r:id="rId3"/>
              </a:rPr>
              <a:t>jhcanterbury@pascla.org</a:t>
            </a:r>
            <a:r>
              <a:rPr lang="en-US" sz="3200" dirty="0">
                <a:latin typeface="Franklin Gothic Medium" pitchFamily="34" charset="0"/>
              </a:rPr>
              <a:t/>
            </a:r>
            <a:br>
              <a:rPr lang="en-US" sz="3200" dirty="0">
                <a:latin typeface="Franklin Gothic Medium" pitchFamily="34" charset="0"/>
              </a:rPr>
            </a:br>
            <a:endParaRPr lang="en-US" sz="3200" dirty="0">
              <a:latin typeface="Franklin Gothic Medium" pitchFamily="34" charset="0"/>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295336"/>
            <a:ext cx="1651000" cy="134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8920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276601"/>
            <a:ext cx="5867400" cy="1752600"/>
          </a:xfrm>
          <a:prstGeom prst="rect">
            <a:avLst/>
          </a:prstGeom>
        </p:spPr>
        <p:txBody>
          <a:bodyPr vert="horz" lIns="91424" tIns="45712" rIns="91424" bIns="45712" rtlCol="0" anchor="b">
            <a:normAutofit/>
          </a:bodyPr>
          <a:lst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a:lstStyle>
          <a:p>
            <a:endParaRPr lang="en-US" dirty="0"/>
          </a:p>
        </p:txBody>
      </p:sp>
      <p:sp>
        <p:nvSpPr>
          <p:cNvPr id="2" name="Title 1"/>
          <p:cNvSpPr>
            <a:spLocks noGrp="1"/>
          </p:cNvSpPr>
          <p:nvPr>
            <p:ph type="title"/>
          </p:nvPr>
        </p:nvSpPr>
        <p:spPr>
          <a:xfrm>
            <a:off x="127000" y="457199"/>
            <a:ext cx="8255000" cy="5715000"/>
          </a:xfrm>
        </p:spPr>
        <p:txBody>
          <a:bodyPr>
            <a:normAutofit/>
          </a:bodyPr>
          <a:lstStyle/>
          <a:p>
            <a:r>
              <a:rPr lang="en-US" sz="3200" b="1" dirty="0"/>
              <a:t> </a:t>
            </a:r>
            <a:r>
              <a:rPr lang="en-US" sz="3200" b="1" dirty="0"/>
              <a:t>Mart Omoto</a:t>
            </a:r>
            <a:br>
              <a:rPr lang="en-US" sz="3200" b="1" dirty="0"/>
            </a:br>
            <a:r>
              <a:rPr lang="en-US" sz="3200" dirty="0"/>
              <a:t>Executive Director </a:t>
            </a:r>
            <a:r>
              <a:rPr lang="en-US" sz="3200" dirty="0"/>
              <a:t>– </a:t>
            </a:r>
            <a:r>
              <a:rPr lang="en-US" sz="3200" dirty="0"/>
              <a:t>CDCAN</a:t>
            </a:r>
            <a:br>
              <a:rPr lang="en-US" sz="3200" dirty="0"/>
            </a:br>
            <a:r>
              <a:rPr lang="en-US" sz="3200" dirty="0"/>
              <a:t>Co-Founder California Person Centered Care - Advocacy Partnership </a:t>
            </a:r>
            <a:br>
              <a:rPr lang="en-US" sz="3200" dirty="0"/>
            </a:br>
            <a:r>
              <a:rPr lang="en-US" sz="3200" dirty="0"/>
              <a:t> </a:t>
            </a:r>
            <a:r>
              <a:rPr lang="en-US" sz="3200" b="1" u="sng" dirty="0">
                <a:solidFill>
                  <a:srgbClr val="2B34ED"/>
                </a:solidFill>
              </a:rPr>
              <a:t>martyomoto@rcip.com</a:t>
            </a:r>
            <a:r>
              <a:rPr lang="en-US" sz="3200" dirty="0"/>
              <a:t/>
            </a:r>
            <a:br>
              <a:rPr lang="en-US" sz="3200" dirty="0"/>
            </a:br>
            <a:r>
              <a:rPr lang="en-US" sz="3200" dirty="0">
                <a:hlinkClick r:id="rId3"/>
              </a:rPr>
              <a:t>martyomoto@att.net</a:t>
            </a:r>
            <a:r>
              <a:rPr lang="en-US" sz="3200" dirty="0"/>
              <a:t/>
            </a:r>
            <a:br>
              <a:rPr lang="en-US" sz="3200" dirty="0"/>
            </a:br>
            <a:r>
              <a:rPr lang="en-US" sz="3200" dirty="0"/>
              <a:t>916-757-9549</a:t>
            </a:r>
            <a:r>
              <a:rPr lang="en-US" sz="3200" dirty="0"/>
              <a:t/>
            </a:r>
            <a:br>
              <a:rPr lang="en-US" sz="3200" dirty="0"/>
            </a:br>
            <a:r>
              <a:rPr lang="en-US" sz="3200" dirty="0"/>
              <a:t> </a:t>
            </a:r>
            <a:endParaRPr lang="en-US" sz="3200" b="1" dirty="0">
              <a:latin typeface="Franklin Gothic Medium" pitchFamily="34" charset="0"/>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295336"/>
            <a:ext cx="1651000" cy="134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26605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6"/>
            <a:ext cx="4114800" cy="1143000"/>
          </a:xfrm>
        </p:spPr>
        <p:txBody>
          <a:bodyPr anchor="t">
            <a:normAutofit/>
          </a:bodyPr>
          <a:lstStyle/>
          <a:p>
            <a:pPr algn="l"/>
            <a:r>
              <a:rPr lang="en-US" b="1" dirty="0" smtClean="0"/>
              <a:t>Poll Question #1</a:t>
            </a:r>
            <a:endParaRPr lang="en-US" b="1"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295336"/>
            <a:ext cx="1651000" cy="134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79821" y="1397643"/>
            <a:ext cx="5949582" cy="3888446"/>
          </a:xfrm>
          <a:prstGeom prst="rect">
            <a:avLst/>
          </a:prstGeom>
          <a:noFill/>
        </p:spPr>
        <p:txBody>
          <a:bodyPr wrap="square" lIns="162760" tIns="81380" rIns="162760" bIns="81380" rtlCol="0">
            <a:spAutoFit/>
          </a:bodyPr>
          <a:lstStyle/>
          <a:p>
            <a:r>
              <a:rPr lang="en-US" sz="2500" dirty="0"/>
              <a:t>Have you hired a </a:t>
            </a:r>
            <a:r>
              <a:rPr lang="en-US" sz="2500" dirty="0"/>
              <a:t>provider, or been hired through the PASC Homecare Registry?</a:t>
            </a:r>
          </a:p>
          <a:p>
            <a:r>
              <a:rPr lang="en-US" sz="2500" dirty="0"/>
              <a:t>	</a:t>
            </a:r>
          </a:p>
          <a:p>
            <a:r>
              <a:rPr lang="en-US" sz="2500" dirty="0"/>
              <a:t>	Press 1 –</a:t>
            </a:r>
            <a:r>
              <a:rPr lang="en-US" sz="2500" dirty="0"/>
              <a:t>Yes</a:t>
            </a:r>
          </a:p>
          <a:p>
            <a:endParaRPr lang="en-US" sz="2500" dirty="0"/>
          </a:p>
          <a:p>
            <a:r>
              <a:rPr lang="en-US" sz="2500" dirty="0"/>
              <a:t>	Press 2 –</a:t>
            </a:r>
            <a:r>
              <a:rPr lang="en-US" sz="2500" dirty="0"/>
              <a:t>no</a:t>
            </a:r>
          </a:p>
          <a:p>
            <a:endParaRPr lang="en-US" sz="2500" dirty="0"/>
          </a:p>
          <a:p>
            <a:r>
              <a:rPr lang="en-US" sz="2500" dirty="0"/>
              <a:t>	Press 3 – </a:t>
            </a:r>
            <a:endParaRPr lang="en-US" sz="2500" dirty="0"/>
          </a:p>
          <a:p>
            <a:endParaRPr lang="en-US" sz="2100" b="1" dirty="0"/>
          </a:p>
          <a:p>
            <a:r>
              <a:rPr lang="en-US" sz="2100" b="1" dirty="0"/>
              <a:t>	</a:t>
            </a:r>
            <a:endParaRPr lang="en-US" dirty="0"/>
          </a:p>
        </p:txBody>
      </p:sp>
    </p:spTree>
    <p:extLst>
      <p:ext uri="{BB962C8B-B14F-4D97-AF65-F5344CB8AC3E}">
        <p14:creationId xmlns:p14="http://schemas.microsoft.com/office/powerpoint/2010/main" val="20337935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 name="TextBox 1"/>
          <p:cNvSpPr txBox="1"/>
          <p:nvPr/>
        </p:nvSpPr>
        <p:spPr>
          <a:xfrm>
            <a:off x="2786332" y="1469080"/>
            <a:ext cx="5588000" cy="4088501"/>
          </a:xfrm>
          <a:prstGeom prst="rect">
            <a:avLst/>
          </a:prstGeom>
          <a:noFill/>
        </p:spPr>
        <p:txBody>
          <a:bodyPr wrap="square" lIns="162760" tIns="81380" rIns="162760" bIns="81380" rtlCol="0">
            <a:spAutoFit/>
          </a:bodyPr>
          <a:lstStyle/>
          <a:p>
            <a:pPr algn="ctr"/>
            <a:r>
              <a:rPr lang="en-US" sz="8500" dirty="0">
                <a:solidFill>
                  <a:schemeClr val="bg1"/>
                </a:solidFill>
              </a:rPr>
              <a:t>UCLA Choice Study </a:t>
            </a:r>
            <a:endParaRPr lang="en-US" sz="8500" dirty="0">
              <a:solidFill>
                <a:schemeClr val="bg1"/>
              </a:solidFill>
            </a:endParaRPr>
          </a:p>
        </p:txBody>
      </p:sp>
    </p:spTree>
    <p:extLst>
      <p:ext uri="{BB962C8B-B14F-4D97-AF65-F5344CB8AC3E}">
        <p14:creationId xmlns:p14="http://schemas.microsoft.com/office/powerpoint/2010/main" val="11102502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1"/>
            <a:ext cx="6705599" cy="6858000"/>
          </a:xfrm>
          <a:prstGeom prst="rect">
            <a:avLst/>
          </a:prstGeom>
        </p:spPr>
      </p:pic>
    </p:spTree>
    <p:extLst>
      <p:ext uri="{BB962C8B-B14F-4D97-AF65-F5344CB8AC3E}">
        <p14:creationId xmlns:p14="http://schemas.microsoft.com/office/powerpoint/2010/main" val="5455458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16174</TotalTime>
  <Words>705</Words>
  <Application>Microsoft Office PowerPoint</Application>
  <PresentationFormat>On-screen Show (4:3)</PresentationFormat>
  <Paragraphs>178</Paragraphs>
  <Slides>32</Slides>
  <Notes>27</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PASC TELE-TOWN HALL</vt:lpstr>
      <vt:lpstr>PowerPoint Presentation</vt:lpstr>
      <vt:lpstr>To listen to the call on your phone, Dial 877-229-8493 i.d. code  111563 </vt:lpstr>
      <vt:lpstr>Greg Thompson Executive Director PASC Los Angeles IHSS Public Authority</vt:lpstr>
      <vt:lpstr>Janet Heinritz-Canterbury Consumer Outreach &amp; Legislative Advocacy PASC Los Angeles IHSS Public Authority jhcanterbury@pascla.org </vt:lpstr>
      <vt:lpstr> Mart Omoto Executive Director – CDCAN Co-Founder California Person Centered Care - Advocacy Partnership   martyomoto@rcip.com martyomoto@att.net 916-757-9549  </vt:lpstr>
      <vt:lpstr>Poll Question #1</vt:lpstr>
      <vt:lpstr>PowerPoint Presentation</vt:lpstr>
      <vt:lpstr>PowerPoint Presentation</vt:lpstr>
      <vt:lpstr>PowerPoint Presentation</vt:lpstr>
      <vt:lpstr>PowerPoint Presentation</vt:lpstr>
      <vt:lpstr> SSI/SSP background</vt:lpstr>
      <vt:lpstr> What is SSI/SSP</vt:lpstr>
      <vt:lpstr> The Need</vt:lpstr>
      <vt:lpstr> Governor’s 2016-2017 Proposed Budget</vt:lpstr>
      <vt:lpstr> May Revision 2016-2017 Proposed Budget</vt:lpstr>
      <vt:lpstr> Restoration of IHSS 7-percent </vt:lpstr>
      <vt:lpstr> IHSS Overtime Exemptions</vt:lpstr>
      <vt:lpstr>PowerPoint Presentation</vt:lpstr>
      <vt:lpstr>Poll Question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Disability Voting Resources</vt:lpstr>
      <vt:lpstr>Poll Question #3</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PASC tELE-TOWN HALL</dc:title>
  <dc:creator>Julie Lieder</dc:creator>
  <cp:lastModifiedBy>Julie Lieder</cp:lastModifiedBy>
  <cp:revision>284</cp:revision>
  <dcterms:created xsi:type="dcterms:W3CDTF">2015-06-13T15:26:29Z</dcterms:created>
  <dcterms:modified xsi:type="dcterms:W3CDTF">2016-05-26T00:10:19Z</dcterms:modified>
</cp:coreProperties>
</file>